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8F7B53-7874-4F96-8D79-EFE4059D9983}">
  <a:tblStyle styleId="{738F7B53-7874-4F96-8D79-EFE4059D998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20dac59f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20dac59f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8fd49b49d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8fd49b49d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8fd49b49d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8fd49b49d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20dac59f8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20dac59f8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0dac59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0dac59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20dac59f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20dac59f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8fd49b49d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8fd49b49d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20dac59f8_3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20dac59f8_3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20dac59f8_3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20dac59f8_3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8fd49b49d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8fd49b49d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8fd49b4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8fd49b4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13eef1db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13eef1db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13eef1d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13eef1d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20db448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20db448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20db44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20db44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20dac59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20dac59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8fd49b49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8fd49b49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20dac59f8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20dac59f8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20dac59f8_3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20dac59f8_3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20dac59f8_3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20dac59f8_3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20dac59f8_3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20dac59f8_3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kaggle.com/idhamozi/indonesian-sign-language-bisind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390525" y="1001550"/>
            <a:ext cx="8222100" cy="15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880"/>
              <a:t>Klasifikasi Indonesian Sign Language menggunakan EfficientNet</a:t>
            </a:r>
            <a:endParaRPr b="1" sz="3880"/>
          </a:p>
        </p:txBody>
      </p:sp>
      <p:sp>
        <p:nvSpPr>
          <p:cNvPr id="86" name="Google Shape;86;p13"/>
          <p:cNvSpPr txBox="1"/>
          <p:nvPr>
            <p:ph idx="1" type="subTitle"/>
          </p:nvPr>
        </p:nvSpPr>
        <p:spPr>
          <a:xfrm>
            <a:off x="390525" y="2634225"/>
            <a:ext cx="4634400" cy="2354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D9D9D9"/>
                </a:solidFill>
              </a:rPr>
              <a:t>Kelompok 4</a:t>
            </a:r>
            <a:endParaRPr>
              <a:solidFill>
                <a:srgbClr val="D9D9D9"/>
              </a:solidFill>
            </a:endParaRPr>
          </a:p>
          <a:p>
            <a:pPr indent="0" lvl="0" marL="0" rtl="0" algn="l">
              <a:spcBef>
                <a:spcPts val="0"/>
              </a:spcBef>
              <a:spcAft>
                <a:spcPts val="0"/>
              </a:spcAft>
              <a:buNone/>
            </a:pPr>
            <a:r>
              <a:rPr lang="en">
                <a:solidFill>
                  <a:srgbClr val="D9D9D9"/>
                </a:solidFill>
              </a:rPr>
              <a:t>C14180006 - Tomy Widjaja</a:t>
            </a:r>
            <a:endParaRPr>
              <a:solidFill>
                <a:srgbClr val="D9D9D9"/>
              </a:solidFill>
            </a:endParaRPr>
          </a:p>
          <a:p>
            <a:pPr indent="0" lvl="0" marL="0" rtl="0" algn="l">
              <a:spcBef>
                <a:spcPts val="0"/>
              </a:spcBef>
              <a:spcAft>
                <a:spcPts val="0"/>
              </a:spcAft>
              <a:buNone/>
            </a:pPr>
            <a:r>
              <a:rPr lang="en">
                <a:solidFill>
                  <a:srgbClr val="D9D9D9"/>
                </a:solidFill>
              </a:rPr>
              <a:t>C14180013 - Enrico Hartanto</a:t>
            </a:r>
            <a:endParaRPr>
              <a:solidFill>
                <a:srgbClr val="D9D9D9"/>
              </a:solidFill>
            </a:endParaRPr>
          </a:p>
          <a:p>
            <a:pPr indent="0" lvl="0" marL="0" rtl="0" algn="l">
              <a:spcBef>
                <a:spcPts val="0"/>
              </a:spcBef>
              <a:spcAft>
                <a:spcPts val="0"/>
              </a:spcAft>
              <a:buNone/>
            </a:pPr>
            <a:r>
              <a:rPr lang="en">
                <a:solidFill>
                  <a:srgbClr val="D9D9D9"/>
                </a:solidFill>
              </a:rPr>
              <a:t>C14180014 - Henry Wicaksono</a:t>
            </a:r>
            <a:endParaRPr>
              <a:solidFill>
                <a:srgbClr val="D9D9D9"/>
              </a:solidFill>
            </a:endParaRPr>
          </a:p>
          <a:p>
            <a:pPr indent="0" lvl="0" marL="0" rtl="0" algn="l">
              <a:spcBef>
                <a:spcPts val="0"/>
              </a:spcBef>
              <a:spcAft>
                <a:spcPts val="0"/>
              </a:spcAft>
              <a:buNone/>
            </a:pPr>
            <a:r>
              <a:rPr lang="en">
                <a:solidFill>
                  <a:srgbClr val="D9D9D9"/>
                </a:solidFill>
              </a:rPr>
              <a:t>C14180029 - Andrew Firman</a:t>
            </a:r>
            <a:endParaRPr>
              <a:solidFill>
                <a:srgbClr val="D9D9D9"/>
              </a:solidFill>
            </a:endParaRPr>
          </a:p>
          <a:p>
            <a:pPr indent="0" lvl="0" marL="0" rtl="0" algn="l">
              <a:spcBef>
                <a:spcPts val="0"/>
              </a:spcBef>
              <a:spcAft>
                <a:spcPts val="0"/>
              </a:spcAft>
              <a:buNone/>
            </a:pPr>
            <a:r>
              <a:rPr lang="en">
                <a:solidFill>
                  <a:srgbClr val="D9D9D9"/>
                </a:solidFill>
              </a:rPr>
              <a:t>C14180046 - Gregorius Nicholas</a:t>
            </a:r>
            <a:endParaRPr>
              <a:solidFill>
                <a:srgbClr val="D9D9D9"/>
              </a:solidFill>
            </a:endParaRPr>
          </a:p>
          <a:p>
            <a:pPr indent="0" lvl="0" marL="0" rtl="0" algn="l">
              <a:spcBef>
                <a:spcPts val="0"/>
              </a:spcBef>
              <a:spcAft>
                <a:spcPts val="0"/>
              </a:spcAft>
              <a:buNone/>
            </a:pPr>
            <a:r>
              <a:rPr lang="en">
                <a:solidFill>
                  <a:srgbClr val="D9D9D9"/>
                </a:solidFill>
              </a:rPr>
              <a:t>C14180057 - Gregorius Kevin</a:t>
            </a:r>
            <a:endParaRPr>
              <a:solidFill>
                <a:srgbClr val="D9D9D9"/>
              </a:solidFill>
            </a:endParaRPr>
          </a:p>
        </p:txBody>
      </p:sp>
      <p:pic>
        <p:nvPicPr>
          <p:cNvPr id="87" name="Google Shape;87;p13"/>
          <p:cNvPicPr preferRelativeResize="0"/>
          <p:nvPr/>
        </p:nvPicPr>
        <p:blipFill>
          <a:blip r:embed="rId3">
            <a:alphaModFix/>
          </a:blip>
          <a:stretch>
            <a:fillRect/>
          </a:stretch>
        </p:blipFill>
        <p:spPr>
          <a:xfrm>
            <a:off x="6172401" y="2307775"/>
            <a:ext cx="1147475" cy="1113888"/>
          </a:xfrm>
          <a:prstGeom prst="rect">
            <a:avLst/>
          </a:prstGeom>
          <a:noFill/>
          <a:ln>
            <a:noFill/>
          </a:ln>
        </p:spPr>
      </p:pic>
      <p:pic>
        <p:nvPicPr>
          <p:cNvPr id="88" name="Google Shape;88;p13"/>
          <p:cNvPicPr preferRelativeResize="0"/>
          <p:nvPr/>
        </p:nvPicPr>
        <p:blipFill>
          <a:blip r:embed="rId4">
            <a:alphaModFix/>
          </a:blip>
          <a:stretch>
            <a:fillRect/>
          </a:stretch>
        </p:blipFill>
        <p:spPr>
          <a:xfrm>
            <a:off x="4879650" y="2307775"/>
            <a:ext cx="1147475" cy="1113888"/>
          </a:xfrm>
          <a:prstGeom prst="rect">
            <a:avLst/>
          </a:prstGeom>
          <a:noFill/>
          <a:ln>
            <a:noFill/>
          </a:ln>
        </p:spPr>
      </p:pic>
      <p:pic>
        <p:nvPicPr>
          <p:cNvPr id="89" name="Google Shape;89;p13"/>
          <p:cNvPicPr preferRelativeResize="0"/>
          <p:nvPr/>
        </p:nvPicPr>
        <p:blipFill>
          <a:blip r:embed="rId5">
            <a:alphaModFix/>
          </a:blip>
          <a:stretch>
            <a:fillRect/>
          </a:stretch>
        </p:blipFill>
        <p:spPr>
          <a:xfrm>
            <a:off x="6172400" y="3568061"/>
            <a:ext cx="1147475" cy="1113888"/>
          </a:xfrm>
          <a:prstGeom prst="rect">
            <a:avLst/>
          </a:prstGeom>
          <a:noFill/>
          <a:ln>
            <a:noFill/>
          </a:ln>
        </p:spPr>
      </p:pic>
      <p:pic>
        <p:nvPicPr>
          <p:cNvPr id="90" name="Google Shape;90;p13"/>
          <p:cNvPicPr preferRelativeResize="0"/>
          <p:nvPr/>
        </p:nvPicPr>
        <p:blipFill>
          <a:blip r:embed="rId6">
            <a:alphaModFix/>
          </a:blip>
          <a:stretch>
            <a:fillRect/>
          </a:stretch>
        </p:blipFill>
        <p:spPr>
          <a:xfrm>
            <a:off x="7465151" y="3568061"/>
            <a:ext cx="1147475" cy="11138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Contoh Dataset Sendiri</a:t>
            </a:r>
            <a:endParaRPr/>
          </a:p>
        </p:txBody>
      </p:sp>
      <p:sp>
        <p:nvSpPr>
          <p:cNvPr id="144" name="Google Shape;144;p22"/>
          <p:cNvSpPr/>
          <p:nvPr/>
        </p:nvSpPr>
        <p:spPr>
          <a:xfrm>
            <a:off x="6158125" y="3886200"/>
            <a:ext cx="2985900" cy="10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2"/>
          <p:cNvPicPr preferRelativeResize="0"/>
          <p:nvPr/>
        </p:nvPicPr>
        <p:blipFill>
          <a:blip r:embed="rId3">
            <a:alphaModFix/>
          </a:blip>
          <a:stretch>
            <a:fillRect/>
          </a:stretch>
        </p:blipFill>
        <p:spPr>
          <a:xfrm>
            <a:off x="1873637" y="1017800"/>
            <a:ext cx="5396725" cy="37346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6158125" y="3886200"/>
            <a:ext cx="2985900" cy="10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a:t>
            </a:r>
            <a:endParaRPr/>
          </a:p>
        </p:txBody>
      </p:sp>
      <p:sp>
        <p:nvSpPr>
          <p:cNvPr id="152" name="Google Shape;152;p23"/>
          <p:cNvSpPr txBox="1"/>
          <p:nvPr>
            <p:ph idx="1" type="body"/>
          </p:nvPr>
        </p:nvSpPr>
        <p:spPr>
          <a:xfrm>
            <a:off x="311700" y="1071925"/>
            <a:ext cx="4641000" cy="1720800"/>
          </a:xfrm>
          <a:prstGeom prst="rect">
            <a:avLst/>
          </a:prstGeom>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018"/>
              <a:buNone/>
            </a:pPr>
            <a:r>
              <a:rPr lang="en" sz="1600"/>
              <a:t>Implementasi dilakukan dalam bahasa pemrograman </a:t>
            </a:r>
            <a:r>
              <a:rPr b="1" lang="en" sz="1600"/>
              <a:t>Python</a:t>
            </a:r>
            <a:r>
              <a:rPr lang="en" sz="1600"/>
              <a:t> dengan menggunakan library </a:t>
            </a:r>
            <a:r>
              <a:rPr b="1" lang="en" sz="1600"/>
              <a:t>Tensorflow</a:t>
            </a:r>
            <a:r>
              <a:rPr lang="en" sz="1600"/>
              <a:t> dan </a:t>
            </a:r>
            <a:r>
              <a:rPr b="1" lang="en" sz="1600"/>
              <a:t>Keras</a:t>
            </a:r>
            <a:r>
              <a:rPr lang="en" sz="1600"/>
              <a:t>.</a:t>
            </a:r>
            <a:endParaRPr sz="1600"/>
          </a:p>
          <a:p>
            <a:pPr indent="0" lvl="0" marL="0" rtl="0" algn="l">
              <a:lnSpc>
                <a:spcPct val="130000"/>
              </a:lnSpc>
              <a:spcBef>
                <a:spcPts val="0"/>
              </a:spcBef>
              <a:spcAft>
                <a:spcPts val="0"/>
              </a:spcAft>
              <a:buSzPts val="1018"/>
              <a:buNone/>
            </a:pPr>
            <a:r>
              <a:rPr lang="en" sz="1600">
                <a:latin typeface="Arial"/>
                <a:ea typeface="Arial"/>
                <a:cs typeface="Arial"/>
                <a:sym typeface="Arial"/>
              </a:rPr>
              <a:t>Proses transfer learning menggunakan </a:t>
            </a:r>
            <a:r>
              <a:rPr b="1" lang="en" sz="1600">
                <a:latin typeface="Arial"/>
                <a:ea typeface="Arial"/>
                <a:cs typeface="Arial"/>
                <a:sym typeface="Arial"/>
              </a:rPr>
              <a:t>EfficientNet B0</a:t>
            </a:r>
            <a:r>
              <a:rPr lang="en" sz="1600">
                <a:latin typeface="Arial"/>
                <a:ea typeface="Arial"/>
                <a:cs typeface="Arial"/>
                <a:sym typeface="Arial"/>
              </a:rPr>
              <a:t> dengan parameter di samping:</a:t>
            </a:r>
            <a:endParaRPr sz="1600"/>
          </a:p>
        </p:txBody>
      </p:sp>
      <p:sp>
        <p:nvSpPr>
          <p:cNvPr id="153" name="Google Shape;153;p23"/>
          <p:cNvSpPr txBox="1"/>
          <p:nvPr>
            <p:ph idx="1" type="body"/>
          </p:nvPr>
        </p:nvSpPr>
        <p:spPr>
          <a:xfrm>
            <a:off x="5013475" y="236950"/>
            <a:ext cx="3758400" cy="4432200"/>
          </a:xfrm>
          <a:prstGeom prst="rect">
            <a:avLst/>
          </a:prstGeom>
        </p:spPr>
        <p:txBody>
          <a:bodyPr anchorCtr="0" anchor="t" bIns="91425" lIns="91425" spcFirstLastPara="1" rIns="91425" wrap="square" tIns="91425">
            <a:noAutofit/>
          </a:bodyPr>
          <a:lstStyle/>
          <a:p>
            <a:pPr indent="-311150" lvl="0" marL="257175" rtl="0" algn="l">
              <a:lnSpc>
                <a:spcPct val="130000"/>
              </a:lnSpc>
              <a:spcBef>
                <a:spcPts val="0"/>
              </a:spcBef>
              <a:spcAft>
                <a:spcPts val="0"/>
              </a:spcAft>
              <a:buSzPts val="1300"/>
              <a:buChar char="●"/>
            </a:pPr>
            <a:r>
              <a:rPr lang="en" sz="1300"/>
              <a:t>Loss function: </a:t>
            </a:r>
            <a:r>
              <a:rPr b="1" lang="en" sz="1300"/>
              <a:t>Categorical Cross-Entropy</a:t>
            </a:r>
            <a:endParaRPr b="1" sz="1300"/>
          </a:p>
          <a:p>
            <a:pPr indent="-311150" lvl="0" marL="257175" rtl="0" algn="l">
              <a:lnSpc>
                <a:spcPct val="130000"/>
              </a:lnSpc>
              <a:spcBef>
                <a:spcPts val="0"/>
              </a:spcBef>
              <a:spcAft>
                <a:spcPts val="0"/>
              </a:spcAft>
              <a:buSzPts val="1300"/>
              <a:buChar char="●"/>
            </a:pPr>
            <a:r>
              <a:rPr lang="en" sz="1300"/>
              <a:t>Optimizer: </a:t>
            </a:r>
            <a:r>
              <a:rPr b="1" lang="en" sz="1300"/>
              <a:t>Rectified Adam</a:t>
            </a:r>
            <a:endParaRPr b="1" sz="1300"/>
          </a:p>
          <a:p>
            <a:pPr indent="-311150" lvl="1" marL="485775" rtl="0" algn="l">
              <a:lnSpc>
                <a:spcPct val="130000"/>
              </a:lnSpc>
              <a:spcBef>
                <a:spcPts val="0"/>
              </a:spcBef>
              <a:spcAft>
                <a:spcPts val="0"/>
              </a:spcAft>
              <a:buSzPts val="1300"/>
              <a:buChar char="○"/>
            </a:pPr>
            <a:r>
              <a:rPr lang="en" sz="1300"/>
              <a:t>Learning rate = 1e-3</a:t>
            </a:r>
            <a:endParaRPr sz="1300"/>
          </a:p>
          <a:p>
            <a:pPr indent="-311150" lvl="1" marL="485775" rtl="0" algn="l">
              <a:lnSpc>
                <a:spcPct val="130000"/>
              </a:lnSpc>
              <a:spcBef>
                <a:spcPts val="0"/>
              </a:spcBef>
              <a:spcAft>
                <a:spcPts val="0"/>
              </a:spcAft>
              <a:buSzPts val="1300"/>
              <a:buChar char="○"/>
            </a:pPr>
            <a:r>
              <a:rPr lang="en" sz="1300"/>
              <a:t>min_lr = 1e-7</a:t>
            </a:r>
            <a:endParaRPr sz="1300"/>
          </a:p>
          <a:p>
            <a:pPr indent="-311150" lvl="1" marL="485775" rtl="0" algn="l">
              <a:lnSpc>
                <a:spcPct val="130000"/>
              </a:lnSpc>
              <a:spcBef>
                <a:spcPts val="0"/>
              </a:spcBef>
              <a:spcAft>
                <a:spcPts val="0"/>
              </a:spcAft>
              <a:buSzPts val="1300"/>
              <a:buChar char="○"/>
            </a:pPr>
            <a:r>
              <a:rPr lang="en" sz="1300"/>
              <a:t>warmup_proportion = 0.15</a:t>
            </a:r>
            <a:endParaRPr sz="1300"/>
          </a:p>
          <a:p>
            <a:pPr indent="-311150" lvl="0" marL="257175" rtl="0" algn="l">
              <a:lnSpc>
                <a:spcPct val="130000"/>
              </a:lnSpc>
              <a:spcBef>
                <a:spcPts val="0"/>
              </a:spcBef>
              <a:spcAft>
                <a:spcPts val="0"/>
              </a:spcAft>
              <a:buSzPts val="1300"/>
              <a:buChar char="●"/>
            </a:pPr>
            <a:r>
              <a:rPr lang="en" sz="1300"/>
              <a:t>Callback:</a:t>
            </a:r>
            <a:endParaRPr sz="1300"/>
          </a:p>
          <a:p>
            <a:pPr indent="-311150" lvl="1" marL="485775" rtl="0" algn="l">
              <a:lnSpc>
                <a:spcPct val="130000"/>
              </a:lnSpc>
              <a:spcBef>
                <a:spcPts val="0"/>
              </a:spcBef>
              <a:spcAft>
                <a:spcPts val="0"/>
              </a:spcAft>
              <a:buSzPts val="1300"/>
              <a:buChar char="○"/>
            </a:pPr>
            <a:r>
              <a:rPr b="1" lang="en" sz="1300"/>
              <a:t>Learning Rate Reducer</a:t>
            </a:r>
            <a:endParaRPr b="1" sz="1300"/>
          </a:p>
          <a:p>
            <a:pPr indent="-311150" lvl="2" marL="685800" rtl="0" algn="l">
              <a:lnSpc>
                <a:spcPct val="130000"/>
              </a:lnSpc>
              <a:spcBef>
                <a:spcPts val="0"/>
              </a:spcBef>
              <a:spcAft>
                <a:spcPts val="0"/>
              </a:spcAft>
              <a:buSzPts val="1300"/>
              <a:buChar char="■"/>
            </a:pPr>
            <a:r>
              <a:rPr lang="en" sz="1300"/>
              <a:t>monitor = ‘val_accuracy’</a:t>
            </a:r>
            <a:endParaRPr sz="1300"/>
          </a:p>
          <a:p>
            <a:pPr indent="-311150" lvl="2" marL="685800" rtl="0" algn="l">
              <a:lnSpc>
                <a:spcPct val="130000"/>
              </a:lnSpc>
              <a:spcBef>
                <a:spcPts val="0"/>
              </a:spcBef>
              <a:spcAft>
                <a:spcPts val="0"/>
              </a:spcAft>
              <a:buSzPts val="1300"/>
              <a:buChar char="■"/>
            </a:pPr>
            <a:r>
              <a:rPr lang="en" sz="1300"/>
              <a:t>patience = 5</a:t>
            </a:r>
            <a:endParaRPr sz="1300"/>
          </a:p>
          <a:p>
            <a:pPr indent="-311150" lvl="2" marL="685800" rtl="0" algn="l">
              <a:lnSpc>
                <a:spcPct val="130000"/>
              </a:lnSpc>
              <a:spcBef>
                <a:spcPts val="0"/>
              </a:spcBef>
              <a:spcAft>
                <a:spcPts val="0"/>
              </a:spcAft>
              <a:buSzPts val="1300"/>
              <a:buChar char="■"/>
            </a:pPr>
            <a:r>
              <a:rPr lang="en" sz="1300"/>
              <a:t>verbose = 1</a:t>
            </a:r>
            <a:endParaRPr sz="1300"/>
          </a:p>
          <a:p>
            <a:pPr indent="-311150" lvl="2" marL="685800" rtl="0" algn="l">
              <a:lnSpc>
                <a:spcPct val="130000"/>
              </a:lnSpc>
              <a:spcBef>
                <a:spcPts val="0"/>
              </a:spcBef>
              <a:spcAft>
                <a:spcPts val="0"/>
              </a:spcAft>
              <a:buSzPts val="1300"/>
              <a:buChar char="■"/>
            </a:pPr>
            <a:r>
              <a:rPr lang="en" sz="1300"/>
              <a:t>factor = 0.2 </a:t>
            </a:r>
            <a:endParaRPr sz="1300"/>
          </a:p>
          <a:p>
            <a:pPr indent="-311150" lvl="2" marL="685800" rtl="0" algn="l">
              <a:lnSpc>
                <a:spcPct val="130000"/>
              </a:lnSpc>
              <a:spcBef>
                <a:spcPts val="0"/>
              </a:spcBef>
              <a:spcAft>
                <a:spcPts val="0"/>
              </a:spcAft>
              <a:buSzPts val="1300"/>
              <a:buChar char="■"/>
            </a:pPr>
            <a:r>
              <a:rPr lang="en" sz="1300"/>
              <a:t>min_lr = 1e-7</a:t>
            </a:r>
            <a:endParaRPr sz="1300"/>
          </a:p>
          <a:p>
            <a:pPr indent="-311150" lvl="1" marL="485775" rtl="0" algn="l">
              <a:lnSpc>
                <a:spcPct val="130000"/>
              </a:lnSpc>
              <a:spcBef>
                <a:spcPts val="0"/>
              </a:spcBef>
              <a:spcAft>
                <a:spcPts val="0"/>
              </a:spcAft>
              <a:buSzPts val="1300"/>
              <a:buChar char="○"/>
            </a:pPr>
            <a:r>
              <a:rPr b="1" lang="en" sz="1300"/>
              <a:t>Early Stopping</a:t>
            </a:r>
            <a:endParaRPr b="1" sz="1300"/>
          </a:p>
          <a:p>
            <a:pPr indent="-311150" lvl="2" marL="685800" rtl="0" algn="l">
              <a:lnSpc>
                <a:spcPct val="130000"/>
              </a:lnSpc>
              <a:spcBef>
                <a:spcPts val="0"/>
              </a:spcBef>
              <a:spcAft>
                <a:spcPts val="0"/>
              </a:spcAft>
              <a:buSzPts val="1300"/>
              <a:buChar char="■"/>
            </a:pPr>
            <a:r>
              <a:rPr lang="en" sz="1300"/>
              <a:t>monitor = ‘val_accuracy’</a:t>
            </a:r>
            <a:endParaRPr sz="1300"/>
          </a:p>
          <a:p>
            <a:pPr indent="-311150" lvl="2" marL="685800" rtl="0" algn="l">
              <a:lnSpc>
                <a:spcPct val="130000"/>
              </a:lnSpc>
              <a:spcBef>
                <a:spcPts val="0"/>
              </a:spcBef>
              <a:spcAft>
                <a:spcPts val="0"/>
              </a:spcAft>
              <a:buSzPts val="1300"/>
              <a:buChar char="■"/>
            </a:pPr>
            <a:r>
              <a:rPr lang="en" sz="1300"/>
              <a:t>mode = ‘max’</a:t>
            </a:r>
            <a:endParaRPr sz="1300"/>
          </a:p>
          <a:p>
            <a:pPr indent="-311150" lvl="2" marL="685800" rtl="0" algn="l">
              <a:lnSpc>
                <a:spcPct val="130000"/>
              </a:lnSpc>
              <a:spcBef>
                <a:spcPts val="0"/>
              </a:spcBef>
              <a:spcAft>
                <a:spcPts val="0"/>
              </a:spcAft>
              <a:buSzPts val="1300"/>
              <a:buChar char="■"/>
            </a:pPr>
            <a:r>
              <a:rPr lang="en" sz="1300"/>
              <a:t>patience = 5</a:t>
            </a:r>
            <a:endParaRPr sz="1300"/>
          </a:p>
          <a:p>
            <a:pPr indent="-311150" lvl="2" marL="685800" rtl="0" algn="l">
              <a:lnSpc>
                <a:spcPct val="130000"/>
              </a:lnSpc>
              <a:spcBef>
                <a:spcPts val="0"/>
              </a:spcBef>
              <a:spcAft>
                <a:spcPts val="0"/>
              </a:spcAft>
              <a:buSzPts val="1300"/>
              <a:buChar char="■"/>
            </a:pPr>
            <a:r>
              <a:rPr lang="en" sz="1300"/>
              <a:t>restore_best_weights = True</a:t>
            </a:r>
            <a:endParaRPr sz="1800"/>
          </a:p>
        </p:txBody>
      </p:sp>
      <p:pic>
        <p:nvPicPr>
          <p:cNvPr id="154" name="Google Shape;154;p23"/>
          <p:cNvPicPr preferRelativeResize="0"/>
          <p:nvPr/>
        </p:nvPicPr>
        <p:blipFill>
          <a:blip r:embed="rId3">
            <a:alphaModFix/>
          </a:blip>
          <a:stretch>
            <a:fillRect/>
          </a:stretch>
        </p:blipFill>
        <p:spPr>
          <a:xfrm>
            <a:off x="311688" y="3099100"/>
            <a:ext cx="4871272" cy="100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60" name="Google Shape;160;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Seluruh image yang digunakan melalui proses resize terlebih dahulu untuk mengubah dimensinya menjadi 224x224x3.</a:t>
            </a:r>
            <a:endParaRPr/>
          </a:p>
          <a:p>
            <a:pPr indent="0" lvl="0" marL="0" rtl="0" algn="l">
              <a:spcBef>
                <a:spcPts val="1200"/>
              </a:spcBef>
              <a:spcAft>
                <a:spcPts val="0"/>
              </a:spcAft>
              <a:buNone/>
            </a:pPr>
            <a:r>
              <a:rPr lang="en"/>
              <a:t>Pengujian juga dilakukan dengan beberapa metode preprocessing yang berbeda:</a:t>
            </a:r>
            <a:endParaRPr/>
          </a:p>
          <a:p>
            <a:pPr indent="-342900" lvl="0" marL="457200" rtl="0" algn="l">
              <a:spcBef>
                <a:spcPts val="1200"/>
              </a:spcBef>
              <a:spcAft>
                <a:spcPts val="0"/>
              </a:spcAft>
              <a:buSzPts val="1800"/>
              <a:buChar char="●"/>
            </a:pPr>
            <a:r>
              <a:rPr lang="en"/>
              <a:t>Raw (Tanpa preprocessing)</a:t>
            </a:r>
            <a:endParaRPr/>
          </a:p>
          <a:p>
            <a:pPr indent="-342900" lvl="0" marL="457200" rtl="0" algn="l">
              <a:spcBef>
                <a:spcPts val="0"/>
              </a:spcBef>
              <a:spcAft>
                <a:spcPts val="0"/>
              </a:spcAft>
              <a:buSzPts val="1800"/>
              <a:buChar char="●"/>
            </a:pPr>
            <a:r>
              <a:rPr lang="en"/>
              <a:t>Grayscaling</a:t>
            </a:r>
            <a:endParaRPr/>
          </a:p>
          <a:p>
            <a:pPr indent="-342900" lvl="0" marL="457200" rtl="0" algn="l">
              <a:spcBef>
                <a:spcPts val="0"/>
              </a:spcBef>
              <a:spcAft>
                <a:spcPts val="0"/>
              </a:spcAft>
              <a:buSzPts val="1800"/>
              <a:buChar char="●"/>
            </a:pPr>
            <a:r>
              <a:rPr lang="en"/>
              <a:t>Edge Detection</a:t>
            </a:r>
            <a:endParaRPr/>
          </a:p>
          <a:p>
            <a:pPr indent="-342900" lvl="0" marL="457200" rtl="0" algn="l">
              <a:spcBef>
                <a:spcPts val="0"/>
              </a:spcBef>
              <a:spcAft>
                <a:spcPts val="0"/>
              </a:spcAft>
              <a:buSzPts val="1800"/>
              <a:buChar char="●"/>
            </a:pPr>
            <a:r>
              <a:rPr lang="en"/>
              <a:t>Segmentation</a:t>
            </a:r>
            <a:endParaRPr/>
          </a:p>
          <a:p>
            <a:pPr indent="-342900" lvl="0" marL="457200" rtl="0" algn="l">
              <a:spcBef>
                <a:spcPts val="0"/>
              </a:spcBef>
              <a:spcAft>
                <a:spcPts val="0"/>
              </a:spcAft>
              <a:buSzPts val="1800"/>
              <a:buChar char="●"/>
            </a:pPr>
            <a:r>
              <a:rPr lang="en"/>
              <a:t>Sharpening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p:nvPr/>
        </p:nvSpPr>
        <p:spPr>
          <a:xfrm>
            <a:off x="6158125" y="3886200"/>
            <a:ext cx="2985900" cy="10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grpSp>
        <p:nvGrpSpPr>
          <p:cNvPr id="167" name="Google Shape;167;p25"/>
          <p:cNvGrpSpPr/>
          <p:nvPr/>
        </p:nvGrpSpPr>
        <p:grpSpPr>
          <a:xfrm>
            <a:off x="437138" y="1017800"/>
            <a:ext cx="8269725" cy="3582700"/>
            <a:chOff x="437138" y="1017800"/>
            <a:chExt cx="8269725" cy="3582700"/>
          </a:xfrm>
        </p:grpSpPr>
        <p:pic>
          <p:nvPicPr>
            <p:cNvPr id="168" name="Google Shape;168;p25"/>
            <p:cNvPicPr preferRelativeResize="0"/>
            <p:nvPr/>
          </p:nvPicPr>
          <p:blipFill>
            <a:blip r:embed="rId3">
              <a:alphaModFix/>
            </a:blip>
            <a:stretch>
              <a:fillRect/>
            </a:stretch>
          </p:blipFill>
          <p:spPr>
            <a:xfrm>
              <a:off x="437250" y="1732100"/>
              <a:ext cx="8269377" cy="714300"/>
            </a:xfrm>
            <a:prstGeom prst="rect">
              <a:avLst/>
            </a:prstGeom>
            <a:noFill/>
            <a:ln>
              <a:noFill/>
            </a:ln>
          </p:spPr>
        </p:pic>
        <p:pic>
          <p:nvPicPr>
            <p:cNvPr id="169" name="Google Shape;169;p25"/>
            <p:cNvPicPr preferRelativeResize="0"/>
            <p:nvPr/>
          </p:nvPicPr>
          <p:blipFill>
            <a:blip r:embed="rId4">
              <a:alphaModFix/>
            </a:blip>
            <a:stretch>
              <a:fillRect/>
            </a:stretch>
          </p:blipFill>
          <p:spPr>
            <a:xfrm>
              <a:off x="437138" y="1017800"/>
              <a:ext cx="8269600" cy="714300"/>
            </a:xfrm>
            <a:prstGeom prst="rect">
              <a:avLst/>
            </a:prstGeom>
            <a:noFill/>
            <a:ln>
              <a:noFill/>
            </a:ln>
          </p:spPr>
        </p:pic>
        <p:pic>
          <p:nvPicPr>
            <p:cNvPr id="170" name="Google Shape;170;p25"/>
            <p:cNvPicPr preferRelativeResize="0"/>
            <p:nvPr/>
          </p:nvPicPr>
          <p:blipFill>
            <a:blip r:embed="rId5">
              <a:alphaModFix/>
            </a:blip>
            <a:stretch>
              <a:fillRect/>
            </a:stretch>
          </p:blipFill>
          <p:spPr>
            <a:xfrm>
              <a:off x="437263" y="2452000"/>
              <a:ext cx="8269600" cy="714300"/>
            </a:xfrm>
            <a:prstGeom prst="rect">
              <a:avLst/>
            </a:prstGeom>
            <a:noFill/>
            <a:ln>
              <a:noFill/>
            </a:ln>
          </p:spPr>
        </p:pic>
        <p:pic>
          <p:nvPicPr>
            <p:cNvPr id="171" name="Google Shape;171;p25"/>
            <p:cNvPicPr preferRelativeResize="0"/>
            <p:nvPr/>
          </p:nvPicPr>
          <p:blipFill>
            <a:blip r:embed="rId6">
              <a:alphaModFix/>
            </a:blip>
            <a:stretch>
              <a:fillRect/>
            </a:stretch>
          </p:blipFill>
          <p:spPr>
            <a:xfrm>
              <a:off x="437263" y="3171900"/>
              <a:ext cx="8269600" cy="714300"/>
            </a:xfrm>
            <a:prstGeom prst="rect">
              <a:avLst/>
            </a:prstGeom>
            <a:noFill/>
            <a:ln>
              <a:noFill/>
            </a:ln>
          </p:spPr>
        </p:pic>
        <p:pic>
          <p:nvPicPr>
            <p:cNvPr id="172" name="Google Shape;172;p25"/>
            <p:cNvPicPr preferRelativeResize="0"/>
            <p:nvPr/>
          </p:nvPicPr>
          <p:blipFill>
            <a:blip r:embed="rId7">
              <a:alphaModFix/>
            </a:blip>
            <a:stretch>
              <a:fillRect/>
            </a:stretch>
          </p:blipFill>
          <p:spPr>
            <a:xfrm>
              <a:off x="437300" y="3886200"/>
              <a:ext cx="8269550" cy="7143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78" name="Google Shape;178;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457200" lvl="0" marL="0" rtl="0" algn="just">
              <a:spcBef>
                <a:spcPts val="0"/>
              </a:spcBef>
              <a:spcAft>
                <a:spcPts val="0"/>
              </a:spcAft>
              <a:buNone/>
            </a:pPr>
            <a:r>
              <a:rPr b="1" lang="en"/>
              <a:t>Pengujian pertama</a:t>
            </a:r>
            <a:r>
              <a:rPr lang="en"/>
              <a:t> menggunakan dataset BISINDO yang terdiri atas 64 image per kelasnya sebagai training data. Pengujian menggunakan hasil foto sendiri yang terdiri atas 2 image per kelasnya.</a:t>
            </a:r>
            <a:endParaRPr/>
          </a:p>
          <a:p>
            <a:pPr indent="457200" lvl="0" marL="0" rtl="0" algn="just">
              <a:spcBef>
                <a:spcPts val="1200"/>
              </a:spcBef>
              <a:spcAft>
                <a:spcPts val="1200"/>
              </a:spcAft>
              <a:buNone/>
            </a:pPr>
            <a:r>
              <a:rPr lang="en"/>
              <a:t>Setelah melalui berbagai tahapan preprocessing dan percobaan, didapati </a:t>
            </a:r>
            <a:r>
              <a:rPr b="1" lang="en"/>
              <a:t>hasil akurasi model tidak memuaskan pada pengujian pertama</a:t>
            </a:r>
            <a:r>
              <a:rPr lang="en"/>
              <a:t>. Hal ini diperkirakan disebabkan oleh dataset training yang hanya terdiri dari tangan satu orang. Model pun menjadi </a:t>
            </a:r>
            <a:r>
              <a:rPr b="1" lang="en"/>
              <a:t>overfit</a:t>
            </a:r>
            <a:r>
              <a:rPr lang="en"/>
              <a:t> dan memiliki akurasi sangat buruk saat digunakan untuk mengklasifikasikan hasil foto buatan sendiri.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84" name="Google Shape;184;p27"/>
          <p:cNvSpPr txBox="1"/>
          <p:nvPr>
            <p:ph idx="1" type="body"/>
          </p:nvPr>
        </p:nvSpPr>
        <p:spPr>
          <a:xfrm>
            <a:off x="311700" y="1229875"/>
            <a:ext cx="8520600" cy="3555900"/>
          </a:xfrm>
          <a:prstGeom prst="rect">
            <a:avLst/>
          </a:prstGeom>
        </p:spPr>
        <p:txBody>
          <a:bodyPr anchorCtr="0" anchor="t" bIns="91425" lIns="91425" spcFirstLastPara="1" rIns="91425" wrap="square" tIns="91425">
            <a:normAutofit/>
          </a:bodyPr>
          <a:lstStyle/>
          <a:p>
            <a:pPr indent="457200" lvl="0" marL="0" rtl="0" algn="just">
              <a:lnSpc>
                <a:spcPct val="115000"/>
              </a:lnSpc>
              <a:spcBef>
                <a:spcPts val="0"/>
              </a:spcBef>
              <a:spcAft>
                <a:spcPts val="0"/>
              </a:spcAft>
              <a:buNone/>
            </a:pPr>
            <a:r>
              <a:rPr b="1" lang="en"/>
              <a:t>Pengujian kedua</a:t>
            </a:r>
            <a:r>
              <a:rPr lang="en"/>
              <a:t> dilakukan dengan </a:t>
            </a:r>
            <a:r>
              <a:rPr b="1" lang="en"/>
              <a:t>menggunakan dataset buatan sendiri </a:t>
            </a:r>
            <a:r>
              <a:rPr lang="en"/>
              <a:t>(selanjutnya disebut sebagai Dataset Sendiri). Ditemukan bahwa konfigurasi </a:t>
            </a:r>
            <a:r>
              <a:rPr b="1" lang="en"/>
              <a:t>unfreeze top 20 layers pada EfficientNet B0 menghasilkan akurasi yang lebih baik</a:t>
            </a:r>
            <a:r>
              <a:rPr lang="en"/>
              <a:t> daripada konfigurasi unfreeze all layers.</a:t>
            </a:r>
            <a:endParaRPr/>
          </a:p>
          <a:p>
            <a:pPr indent="457200" lvl="0" marL="0" rtl="0" algn="just">
              <a:lnSpc>
                <a:spcPct val="115000"/>
              </a:lnSpc>
              <a:spcBef>
                <a:spcPts val="1200"/>
              </a:spcBef>
              <a:spcAft>
                <a:spcPts val="0"/>
              </a:spcAft>
              <a:buNone/>
            </a:pPr>
            <a:r>
              <a:rPr lang="en"/>
              <a:t>Konfigurasi unfreeze top 20 layers digunakan dalam pengujian perbandingan berbagai metode preprocessing pada pengujian kedua: </a:t>
            </a:r>
            <a:r>
              <a:rPr lang="en"/>
              <a:t>Raw, Grayscaling, Edge Detection, Segmentation, Sharpening</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190" name="Google Shape;190;p28"/>
          <p:cNvGraphicFramePr/>
          <p:nvPr/>
        </p:nvGraphicFramePr>
        <p:xfrm>
          <a:off x="2422800" y="2197100"/>
          <a:ext cx="3000000" cy="3000000"/>
        </p:xfrm>
        <a:graphic>
          <a:graphicData uri="http://schemas.openxmlformats.org/drawingml/2006/table">
            <a:tbl>
              <a:tblPr>
                <a:noFill/>
                <a:tableStyleId>{738F7B53-7874-4F96-8D79-EFE4059D9983}</a:tableStyleId>
              </a:tblPr>
              <a:tblGrid>
                <a:gridCol w="1432800"/>
                <a:gridCol w="1432800"/>
                <a:gridCol w="1432800"/>
              </a:tblGrid>
              <a:tr h="12700">
                <a:tc>
                  <a:txBody>
                    <a:bodyPr/>
                    <a:lstStyle/>
                    <a:p>
                      <a:pPr indent="0" lvl="0" marL="0" rtl="0" algn="ctr">
                        <a:lnSpc>
                          <a:spcPct val="150000"/>
                        </a:lnSpc>
                        <a:spcBef>
                          <a:spcPts val="0"/>
                        </a:spcBef>
                        <a:spcAft>
                          <a:spcPts val="0"/>
                        </a:spcAft>
                        <a:buNone/>
                      </a:pPr>
                      <a:r>
                        <a:rPr b="1" lang="en" sz="1300"/>
                        <a:t>Precision</a:t>
                      </a:r>
                      <a:endParaRPr b="1" sz="1300"/>
                    </a:p>
                  </a:txBody>
                  <a:tcPr marT="63500" marB="63500" marR="63500" marL="63500">
                    <a:solidFill>
                      <a:srgbClr val="D9D9D9"/>
                    </a:solidFill>
                  </a:tcPr>
                </a:tc>
                <a:tc>
                  <a:txBody>
                    <a:bodyPr/>
                    <a:lstStyle/>
                    <a:p>
                      <a:pPr indent="0" lvl="0" marL="0" rtl="0" algn="ctr">
                        <a:lnSpc>
                          <a:spcPct val="150000"/>
                        </a:lnSpc>
                        <a:spcBef>
                          <a:spcPts val="0"/>
                        </a:spcBef>
                        <a:spcAft>
                          <a:spcPts val="0"/>
                        </a:spcAft>
                        <a:buNone/>
                      </a:pPr>
                      <a:r>
                        <a:rPr b="1" lang="en" sz="1300"/>
                        <a:t>Recall</a:t>
                      </a:r>
                      <a:endParaRPr b="1" sz="1300"/>
                    </a:p>
                  </a:txBody>
                  <a:tcPr marT="63500" marB="63500" marR="63500" marL="63500">
                    <a:solidFill>
                      <a:srgbClr val="D9D9D9"/>
                    </a:solidFill>
                  </a:tcPr>
                </a:tc>
                <a:tc>
                  <a:txBody>
                    <a:bodyPr/>
                    <a:lstStyle/>
                    <a:p>
                      <a:pPr indent="0" lvl="0" marL="0" rtl="0" algn="ctr">
                        <a:lnSpc>
                          <a:spcPct val="150000"/>
                        </a:lnSpc>
                        <a:spcBef>
                          <a:spcPts val="0"/>
                        </a:spcBef>
                        <a:spcAft>
                          <a:spcPts val="0"/>
                        </a:spcAft>
                        <a:buNone/>
                      </a:pPr>
                      <a:r>
                        <a:rPr b="1" lang="en" sz="1300"/>
                        <a:t>F1-Score</a:t>
                      </a:r>
                      <a:endParaRPr b="1" sz="1300"/>
                    </a:p>
                  </a:txBody>
                  <a:tcPr marT="63500" marB="63500" marR="63500" marL="63500">
                    <a:solidFill>
                      <a:srgbClr val="D9D9D9"/>
                    </a:solidFill>
                  </a:tcPr>
                </a:tc>
              </a:tr>
              <a:tr h="12700">
                <a:tc>
                  <a:txBody>
                    <a:bodyPr/>
                    <a:lstStyle/>
                    <a:p>
                      <a:pPr indent="0" lvl="0" marL="0" rtl="0" algn="ctr">
                        <a:lnSpc>
                          <a:spcPct val="150000"/>
                        </a:lnSpc>
                        <a:spcBef>
                          <a:spcPts val="0"/>
                        </a:spcBef>
                        <a:spcAft>
                          <a:spcPts val="0"/>
                        </a:spcAft>
                        <a:buNone/>
                      </a:pPr>
                      <a:r>
                        <a:rPr b="1" lang="en" sz="1300"/>
                        <a:t>0.35</a:t>
                      </a:r>
                      <a:endParaRPr b="1" sz="1300"/>
                    </a:p>
                  </a:txBody>
                  <a:tcPr marT="63500" marB="63500" marR="63500" marL="63500"/>
                </a:tc>
                <a:tc>
                  <a:txBody>
                    <a:bodyPr/>
                    <a:lstStyle/>
                    <a:p>
                      <a:pPr indent="0" lvl="0" marL="0" rtl="0" algn="ctr">
                        <a:lnSpc>
                          <a:spcPct val="150000"/>
                        </a:lnSpc>
                        <a:spcBef>
                          <a:spcPts val="0"/>
                        </a:spcBef>
                        <a:spcAft>
                          <a:spcPts val="0"/>
                        </a:spcAft>
                        <a:buNone/>
                      </a:pPr>
                      <a:r>
                        <a:rPr b="1" lang="en" sz="1300"/>
                        <a:t>0.35</a:t>
                      </a:r>
                      <a:endParaRPr b="1" sz="1300"/>
                    </a:p>
                  </a:txBody>
                  <a:tcPr marT="63500" marB="63500" marR="63500" marL="63500"/>
                </a:tc>
                <a:tc>
                  <a:txBody>
                    <a:bodyPr/>
                    <a:lstStyle/>
                    <a:p>
                      <a:pPr indent="0" lvl="0" marL="0" rtl="0" algn="ctr">
                        <a:lnSpc>
                          <a:spcPct val="150000"/>
                        </a:lnSpc>
                        <a:spcBef>
                          <a:spcPts val="0"/>
                        </a:spcBef>
                        <a:spcAft>
                          <a:spcPts val="0"/>
                        </a:spcAft>
                        <a:buNone/>
                      </a:pPr>
                      <a:r>
                        <a:rPr b="1" lang="en" sz="1300"/>
                        <a:t>0.35</a:t>
                      </a:r>
                      <a:endParaRPr b="1" sz="1300"/>
                    </a:p>
                  </a:txBody>
                  <a:tcPr marT="63500" marB="63500" marR="63500" marL="63500"/>
                </a:tc>
              </a:tr>
            </a:tbl>
          </a:graphicData>
        </a:graphic>
      </p:graphicFrame>
      <p:sp>
        <p:nvSpPr>
          <p:cNvPr id="191" name="Google Shape;191;p28"/>
          <p:cNvSpPr txBox="1"/>
          <p:nvPr/>
        </p:nvSpPr>
        <p:spPr>
          <a:xfrm>
            <a:off x="649050" y="1099550"/>
            <a:ext cx="7845900" cy="10158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 sz="1800">
                <a:latin typeface="Roboto"/>
                <a:ea typeface="Roboto"/>
                <a:cs typeface="Roboto"/>
                <a:sym typeface="Roboto"/>
              </a:rPr>
              <a:t>Pengujian 1 yang hanya menggunakan dataset BISINDO</a:t>
            </a:r>
            <a:r>
              <a:rPr lang="en" sz="1800">
                <a:latin typeface="Roboto"/>
                <a:ea typeface="Roboto"/>
                <a:cs typeface="Roboto"/>
                <a:sym typeface="Roboto"/>
              </a:rPr>
              <a:t>  untuk training menghasilkan performa yang kurang baik pada hasil foto sendiri seperti pada tabel di bawah ini:</a:t>
            </a:r>
            <a:endParaRPr sz="1800">
              <a:latin typeface="Roboto"/>
              <a:ea typeface="Roboto"/>
              <a:cs typeface="Roboto"/>
              <a:sym typeface="Roboto"/>
            </a:endParaRPr>
          </a:p>
        </p:txBody>
      </p:sp>
      <p:sp>
        <p:nvSpPr>
          <p:cNvPr id="192" name="Google Shape;192;p28"/>
          <p:cNvSpPr txBox="1"/>
          <p:nvPr/>
        </p:nvSpPr>
        <p:spPr>
          <a:xfrm>
            <a:off x="649050" y="3073225"/>
            <a:ext cx="7845900" cy="7389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2"/>
              </a:buClr>
              <a:buSzPts val="1800"/>
              <a:buFont typeface="Roboto"/>
              <a:buChar char="●"/>
            </a:pPr>
            <a:r>
              <a:rPr b="1" lang="en" sz="1800">
                <a:solidFill>
                  <a:schemeClr val="dk2"/>
                </a:solidFill>
                <a:latin typeface="Roboto"/>
                <a:ea typeface="Roboto"/>
                <a:cs typeface="Roboto"/>
                <a:sym typeface="Roboto"/>
              </a:rPr>
              <a:t>Masalah: </a:t>
            </a:r>
            <a:r>
              <a:rPr lang="en" sz="1800">
                <a:solidFill>
                  <a:schemeClr val="dk2"/>
                </a:solidFill>
                <a:latin typeface="Roboto"/>
                <a:ea typeface="Roboto"/>
                <a:cs typeface="Roboto"/>
                <a:sym typeface="Roboto"/>
              </a:rPr>
              <a:t>Training data kurang bervariasi</a:t>
            </a:r>
            <a:endParaRPr sz="1800">
              <a:solidFill>
                <a:schemeClr val="dk2"/>
              </a:solidFill>
              <a:latin typeface="Roboto"/>
              <a:ea typeface="Roboto"/>
              <a:cs typeface="Roboto"/>
              <a:sym typeface="Roboto"/>
            </a:endParaRPr>
          </a:p>
          <a:p>
            <a:pPr indent="-342900" lvl="0" marL="457200" rtl="0" algn="just">
              <a:spcBef>
                <a:spcPts val="0"/>
              </a:spcBef>
              <a:spcAft>
                <a:spcPts val="0"/>
              </a:spcAft>
              <a:buClr>
                <a:schemeClr val="dk2"/>
              </a:buClr>
              <a:buSzPts val="1800"/>
              <a:buFont typeface="Roboto"/>
              <a:buChar char="●"/>
            </a:pPr>
            <a:r>
              <a:rPr b="1" lang="en" sz="1800">
                <a:solidFill>
                  <a:schemeClr val="dk2"/>
                </a:solidFill>
                <a:latin typeface="Roboto"/>
                <a:ea typeface="Roboto"/>
                <a:cs typeface="Roboto"/>
                <a:sym typeface="Roboto"/>
              </a:rPr>
              <a:t>Solusi:</a:t>
            </a:r>
            <a:r>
              <a:rPr lang="en" sz="1800">
                <a:solidFill>
                  <a:schemeClr val="dk2"/>
                </a:solidFill>
                <a:latin typeface="Roboto"/>
                <a:ea typeface="Roboto"/>
                <a:cs typeface="Roboto"/>
                <a:sym typeface="Roboto"/>
              </a:rPr>
              <a:t> Pembuatan dataset yang lebih bervariasi → </a:t>
            </a:r>
            <a:r>
              <a:rPr b="1" lang="en" sz="1800">
                <a:solidFill>
                  <a:schemeClr val="dk2"/>
                </a:solidFill>
                <a:latin typeface="Roboto"/>
                <a:ea typeface="Roboto"/>
                <a:cs typeface="Roboto"/>
                <a:sym typeface="Roboto"/>
              </a:rPr>
              <a:t>Dataset Sendiri</a:t>
            </a:r>
            <a:endParaRPr b="1" sz="18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p:nvPr/>
        </p:nvSpPr>
        <p:spPr>
          <a:xfrm>
            <a:off x="6158125" y="3886200"/>
            <a:ext cx="2985900" cy="10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199" name="Google Shape;199;p29"/>
          <p:cNvGraphicFramePr/>
          <p:nvPr/>
        </p:nvGraphicFramePr>
        <p:xfrm>
          <a:off x="639813" y="1017800"/>
          <a:ext cx="3000000" cy="3000000"/>
        </p:xfrm>
        <a:graphic>
          <a:graphicData uri="http://schemas.openxmlformats.org/drawingml/2006/table">
            <a:tbl>
              <a:tblPr>
                <a:noFill/>
                <a:tableStyleId>{738F7B53-7874-4F96-8D79-EFE4059D9983}</a:tableStyleId>
              </a:tblPr>
              <a:tblGrid>
                <a:gridCol w="1527175"/>
                <a:gridCol w="1056200"/>
                <a:gridCol w="1056200"/>
                <a:gridCol w="1056200"/>
                <a:gridCol w="1056200"/>
                <a:gridCol w="1056200"/>
                <a:gridCol w="1056200"/>
              </a:tblGrid>
              <a:tr h="532725">
                <a:tc rowSpan="2">
                  <a:txBody>
                    <a:bodyPr/>
                    <a:lstStyle/>
                    <a:p>
                      <a:pPr indent="0" lvl="0" marL="0" rtl="0" algn="ctr">
                        <a:lnSpc>
                          <a:spcPct val="150000"/>
                        </a:lnSpc>
                        <a:spcBef>
                          <a:spcPts val="0"/>
                        </a:spcBef>
                        <a:spcAft>
                          <a:spcPts val="0"/>
                        </a:spcAft>
                        <a:buNone/>
                      </a:pPr>
                      <a:r>
                        <a:t/>
                      </a:r>
                      <a:endParaRPr b="1" sz="1000"/>
                    </a:p>
                    <a:p>
                      <a:pPr indent="0" lvl="0" marL="0" rtl="0" algn="ctr">
                        <a:lnSpc>
                          <a:spcPct val="150000"/>
                        </a:lnSpc>
                        <a:spcBef>
                          <a:spcPts val="0"/>
                        </a:spcBef>
                        <a:spcAft>
                          <a:spcPts val="0"/>
                        </a:spcAft>
                        <a:buNone/>
                      </a:pPr>
                      <a:r>
                        <a:rPr b="1" lang="en" sz="1500"/>
                        <a:t>Preprocessing</a:t>
                      </a:r>
                      <a:endParaRPr b="1" sz="1500"/>
                    </a:p>
                  </a:txBody>
                  <a:tcPr marT="63500" marB="63500" marR="63500" marL="63500">
                    <a:solidFill>
                      <a:srgbClr val="D9D9D9"/>
                    </a:solidFill>
                  </a:tcPr>
                </a:tc>
                <a:tc gridSpan="3">
                  <a:txBody>
                    <a:bodyPr/>
                    <a:lstStyle/>
                    <a:p>
                      <a:pPr indent="0" lvl="0" marL="0" rtl="0" algn="ctr">
                        <a:lnSpc>
                          <a:spcPct val="150000"/>
                        </a:lnSpc>
                        <a:spcBef>
                          <a:spcPts val="0"/>
                        </a:spcBef>
                        <a:spcAft>
                          <a:spcPts val="0"/>
                        </a:spcAft>
                        <a:buNone/>
                      </a:pPr>
                      <a:r>
                        <a:rPr b="1" lang="en" sz="1500"/>
                        <a:t>Seen Test Data</a:t>
                      </a:r>
                      <a:endParaRPr b="1" sz="1500"/>
                    </a:p>
                  </a:txBody>
                  <a:tcPr marT="63500" marB="63500" marR="63500" marL="63500">
                    <a:solidFill>
                      <a:srgbClr val="D9D9D9"/>
                    </a:solidFill>
                  </a:tcPr>
                </a:tc>
                <a:tc hMerge="1"/>
                <a:tc hMerge="1"/>
                <a:tc gridSpan="3">
                  <a:txBody>
                    <a:bodyPr/>
                    <a:lstStyle/>
                    <a:p>
                      <a:pPr indent="0" lvl="0" marL="0" rtl="0" algn="ctr">
                        <a:lnSpc>
                          <a:spcPct val="150000"/>
                        </a:lnSpc>
                        <a:spcBef>
                          <a:spcPts val="0"/>
                        </a:spcBef>
                        <a:spcAft>
                          <a:spcPts val="0"/>
                        </a:spcAft>
                        <a:buNone/>
                      </a:pPr>
                      <a:r>
                        <a:rPr b="1" lang="en" sz="1500"/>
                        <a:t>Unseen Test Data</a:t>
                      </a:r>
                      <a:endParaRPr b="1" sz="1500"/>
                    </a:p>
                  </a:txBody>
                  <a:tcPr marT="63500" marB="63500" marR="63500" marL="63500">
                    <a:solidFill>
                      <a:srgbClr val="D9D9D9"/>
                    </a:solidFill>
                  </a:tcPr>
                </a:tc>
                <a:tc hMerge="1"/>
                <a:tc hMerge="1"/>
              </a:tr>
              <a:tr h="504225">
                <a:tc vMerge="1"/>
                <a:tc>
                  <a:txBody>
                    <a:bodyPr/>
                    <a:lstStyle/>
                    <a:p>
                      <a:pPr indent="0" lvl="0" marL="0" rtl="0" algn="ctr">
                        <a:lnSpc>
                          <a:spcPct val="150000"/>
                        </a:lnSpc>
                        <a:spcBef>
                          <a:spcPts val="0"/>
                        </a:spcBef>
                        <a:spcAft>
                          <a:spcPts val="0"/>
                        </a:spcAft>
                        <a:buNone/>
                      </a:pPr>
                      <a:r>
                        <a:rPr b="1" lang="en" sz="1500"/>
                        <a:t>Precision</a:t>
                      </a:r>
                      <a:endParaRPr b="1" sz="1500"/>
                    </a:p>
                  </a:txBody>
                  <a:tcPr marT="63500" marB="63500" marR="63500" marL="63500">
                    <a:solidFill>
                      <a:srgbClr val="D9D9D9"/>
                    </a:solidFill>
                  </a:tcPr>
                </a:tc>
                <a:tc>
                  <a:txBody>
                    <a:bodyPr/>
                    <a:lstStyle/>
                    <a:p>
                      <a:pPr indent="0" lvl="0" marL="0" rtl="0" algn="ctr">
                        <a:lnSpc>
                          <a:spcPct val="150000"/>
                        </a:lnSpc>
                        <a:spcBef>
                          <a:spcPts val="0"/>
                        </a:spcBef>
                        <a:spcAft>
                          <a:spcPts val="0"/>
                        </a:spcAft>
                        <a:buNone/>
                      </a:pPr>
                      <a:r>
                        <a:rPr b="1" lang="en" sz="1500"/>
                        <a:t>Recall</a:t>
                      </a:r>
                      <a:endParaRPr b="1" sz="1500"/>
                    </a:p>
                  </a:txBody>
                  <a:tcPr marT="63500" marB="63500" marR="63500" marL="63500">
                    <a:solidFill>
                      <a:srgbClr val="D9D9D9"/>
                    </a:solidFill>
                  </a:tcPr>
                </a:tc>
                <a:tc>
                  <a:txBody>
                    <a:bodyPr/>
                    <a:lstStyle/>
                    <a:p>
                      <a:pPr indent="0" lvl="0" marL="0" rtl="0" algn="ctr">
                        <a:lnSpc>
                          <a:spcPct val="150000"/>
                        </a:lnSpc>
                        <a:spcBef>
                          <a:spcPts val="0"/>
                        </a:spcBef>
                        <a:spcAft>
                          <a:spcPts val="0"/>
                        </a:spcAft>
                        <a:buNone/>
                      </a:pPr>
                      <a:r>
                        <a:rPr b="1" lang="en" sz="1500"/>
                        <a:t>F1-Score</a:t>
                      </a:r>
                      <a:endParaRPr b="1" sz="1500"/>
                    </a:p>
                  </a:txBody>
                  <a:tcPr marT="63500" marB="63500" marR="63500" marL="63500">
                    <a:solidFill>
                      <a:srgbClr val="D9D9D9"/>
                    </a:solidFill>
                  </a:tcPr>
                </a:tc>
                <a:tc>
                  <a:txBody>
                    <a:bodyPr/>
                    <a:lstStyle/>
                    <a:p>
                      <a:pPr indent="0" lvl="0" marL="0" rtl="0" algn="ctr">
                        <a:lnSpc>
                          <a:spcPct val="150000"/>
                        </a:lnSpc>
                        <a:spcBef>
                          <a:spcPts val="0"/>
                        </a:spcBef>
                        <a:spcAft>
                          <a:spcPts val="0"/>
                        </a:spcAft>
                        <a:buNone/>
                      </a:pPr>
                      <a:r>
                        <a:rPr b="1" lang="en" sz="1500"/>
                        <a:t>Precision</a:t>
                      </a:r>
                      <a:endParaRPr b="1" sz="1500"/>
                    </a:p>
                  </a:txBody>
                  <a:tcPr marT="63500" marB="63500" marR="63500" marL="63500">
                    <a:solidFill>
                      <a:srgbClr val="D9D9D9"/>
                    </a:solidFill>
                  </a:tcPr>
                </a:tc>
                <a:tc>
                  <a:txBody>
                    <a:bodyPr/>
                    <a:lstStyle/>
                    <a:p>
                      <a:pPr indent="0" lvl="0" marL="0" rtl="0" algn="ctr">
                        <a:lnSpc>
                          <a:spcPct val="150000"/>
                        </a:lnSpc>
                        <a:spcBef>
                          <a:spcPts val="0"/>
                        </a:spcBef>
                        <a:spcAft>
                          <a:spcPts val="0"/>
                        </a:spcAft>
                        <a:buNone/>
                      </a:pPr>
                      <a:r>
                        <a:rPr b="1" lang="en" sz="1500"/>
                        <a:t>Recall</a:t>
                      </a:r>
                      <a:endParaRPr b="1" sz="1500"/>
                    </a:p>
                  </a:txBody>
                  <a:tcPr marT="63500" marB="63500" marR="63500" marL="63500">
                    <a:solidFill>
                      <a:srgbClr val="D9D9D9"/>
                    </a:solidFill>
                  </a:tcPr>
                </a:tc>
                <a:tc>
                  <a:txBody>
                    <a:bodyPr/>
                    <a:lstStyle/>
                    <a:p>
                      <a:pPr indent="0" lvl="0" marL="0" rtl="0" algn="ctr">
                        <a:lnSpc>
                          <a:spcPct val="150000"/>
                        </a:lnSpc>
                        <a:spcBef>
                          <a:spcPts val="0"/>
                        </a:spcBef>
                        <a:spcAft>
                          <a:spcPts val="0"/>
                        </a:spcAft>
                        <a:buNone/>
                      </a:pPr>
                      <a:r>
                        <a:rPr b="1" lang="en" sz="1500"/>
                        <a:t>F1-Score</a:t>
                      </a:r>
                      <a:endParaRPr b="1" sz="1500"/>
                    </a:p>
                  </a:txBody>
                  <a:tcPr marT="63500" marB="63500" marR="63500" marL="63500">
                    <a:solidFill>
                      <a:srgbClr val="D9D9D9"/>
                    </a:solidFill>
                  </a:tcPr>
                </a:tc>
              </a:tr>
              <a:tr h="532725">
                <a:tc>
                  <a:txBody>
                    <a:bodyPr/>
                    <a:lstStyle/>
                    <a:p>
                      <a:pPr indent="0" lvl="0" marL="0" rtl="0" algn="ctr">
                        <a:lnSpc>
                          <a:spcPct val="150000"/>
                        </a:lnSpc>
                        <a:spcBef>
                          <a:spcPts val="0"/>
                        </a:spcBef>
                        <a:spcAft>
                          <a:spcPts val="0"/>
                        </a:spcAft>
                        <a:buNone/>
                      </a:pPr>
                      <a:r>
                        <a:rPr lang="en" sz="1500"/>
                        <a:t>Raw</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0.91</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0.91</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0.91</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0.81</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0.81</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0.81</a:t>
                      </a:r>
                      <a:endParaRPr sz="1500"/>
                    </a:p>
                  </a:txBody>
                  <a:tcPr marT="63500" marB="63500" marR="63500" marL="63500"/>
                </a:tc>
              </a:tr>
              <a:tr h="532725">
                <a:tc>
                  <a:txBody>
                    <a:bodyPr/>
                    <a:lstStyle/>
                    <a:p>
                      <a:pPr indent="0" lvl="0" marL="0" rtl="0" algn="ctr">
                        <a:lnSpc>
                          <a:spcPct val="150000"/>
                        </a:lnSpc>
                        <a:spcBef>
                          <a:spcPts val="0"/>
                        </a:spcBef>
                        <a:spcAft>
                          <a:spcPts val="0"/>
                        </a:spcAft>
                        <a:buNone/>
                      </a:pPr>
                      <a:r>
                        <a:rPr lang="en" sz="1500"/>
                        <a:t>Grayscale</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0.9</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0.9</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0.9</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0.7</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0.7</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0.7</a:t>
                      </a:r>
                      <a:endParaRPr sz="1500"/>
                    </a:p>
                  </a:txBody>
                  <a:tcPr marT="63500" marB="63500" marR="63500" marL="63500"/>
                </a:tc>
              </a:tr>
              <a:tr h="532725">
                <a:tc>
                  <a:txBody>
                    <a:bodyPr/>
                    <a:lstStyle/>
                    <a:p>
                      <a:pPr indent="0" lvl="0" marL="0" rtl="0" algn="ctr">
                        <a:lnSpc>
                          <a:spcPct val="150000"/>
                        </a:lnSpc>
                        <a:spcBef>
                          <a:spcPts val="0"/>
                        </a:spcBef>
                        <a:spcAft>
                          <a:spcPts val="0"/>
                        </a:spcAft>
                        <a:buNone/>
                      </a:pPr>
                      <a:r>
                        <a:rPr lang="en" sz="1500"/>
                        <a:t>Edge Detection</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0.27</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0.27</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0.27</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0.12</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0.12</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0.12</a:t>
                      </a:r>
                      <a:endParaRPr sz="1500"/>
                    </a:p>
                  </a:txBody>
                  <a:tcPr marT="63500" marB="63500" marR="63500" marL="63500"/>
                </a:tc>
              </a:tr>
              <a:tr h="532725">
                <a:tc>
                  <a:txBody>
                    <a:bodyPr/>
                    <a:lstStyle/>
                    <a:p>
                      <a:pPr indent="0" lvl="0" marL="0" rtl="0" algn="ctr">
                        <a:lnSpc>
                          <a:spcPct val="150000"/>
                        </a:lnSpc>
                        <a:spcBef>
                          <a:spcPts val="0"/>
                        </a:spcBef>
                        <a:spcAft>
                          <a:spcPts val="0"/>
                        </a:spcAft>
                        <a:buNone/>
                      </a:pPr>
                      <a:r>
                        <a:rPr lang="en" sz="1500"/>
                        <a:t>Segmentation</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0.84</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0.84</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0.84</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0.49</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0.49</a:t>
                      </a:r>
                      <a:endParaRPr sz="1500"/>
                    </a:p>
                  </a:txBody>
                  <a:tcPr marT="63500" marB="63500" marR="63500" marL="63500"/>
                </a:tc>
                <a:tc>
                  <a:txBody>
                    <a:bodyPr/>
                    <a:lstStyle/>
                    <a:p>
                      <a:pPr indent="0" lvl="0" marL="0" rtl="0" algn="ctr">
                        <a:lnSpc>
                          <a:spcPct val="150000"/>
                        </a:lnSpc>
                        <a:spcBef>
                          <a:spcPts val="0"/>
                        </a:spcBef>
                        <a:spcAft>
                          <a:spcPts val="0"/>
                        </a:spcAft>
                        <a:buNone/>
                      </a:pPr>
                      <a:r>
                        <a:rPr lang="en" sz="1500"/>
                        <a:t>0.49</a:t>
                      </a:r>
                      <a:endParaRPr sz="1500"/>
                    </a:p>
                  </a:txBody>
                  <a:tcPr marT="63500" marB="63500" marR="63500" marL="63500"/>
                </a:tc>
              </a:tr>
              <a:tr h="532725">
                <a:tc>
                  <a:txBody>
                    <a:bodyPr/>
                    <a:lstStyle/>
                    <a:p>
                      <a:pPr indent="0" lvl="0" marL="0" rtl="0" algn="ctr">
                        <a:lnSpc>
                          <a:spcPct val="150000"/>
                        </a:lnSpc>
                        <a:spcBef>
                          <a:spcPts val="0"/>
                        </a:spcBef>
                        <a:spcAft>
                          <a:spcPts val="0"/>
                        </a:spcAft>
                        <a:buNone/>
                      </a:pPr>
                      <a:r>
                        <a:rPr b="1" lang="en" sz="1500"/>
                        <a:t>Sharpening</a:t>
                      </a:r>
                      <a:endParaRPr b="1" sz="1500"/>
                    </a:p>
                  </a:txBody>
                  <a:tcPr marT="63500" marB="63500" marR="63500" marL="63500"/>
                </a:tc>
                <a:tc>
                  <a:txBody>
                    <a:bodyPr/>
                    <a:lstStyle/>
                    <a:p>
                      <a:pPr indent="0" lvl="0" marL="0" rtl="0" algn="ctr">
                        <a:lnSpc>
                          <a:spcPct val="150000"/>
                        </a:lnSpc>
                        <a:spcBef>
                          <a:spcPts val="0"/>
                        </a:spcBef>
                        <a:spcAft>
                          <a:spcPts val="0"/>
                        </a:spcAft>
                        <a:buNone/>
                      </a:pPr>
                      <a:r>
                        <a:rPr b="1" lang="en" sz="1500"/>
                        <a:t>0.94</a:t>
                      </a:r>
                      <a:endParaRPr b="1" sz="1500"/>
                    </a:p>
                  </a:txBody>
                  <a:tcPr marT="63500" marB="63500" marR="63500" marL="63500"/>
                </a:tc>
                <a:tc>
                  <a:txBody>
                    <a:bodyPr/>
                    <a:lstStyle/>
                    <a:p>
                      <a:pPr indent="0" lvl="0" marL="0" rtl="0" algn="ctr">
                        <a:lnSpc>
                          <a:spcPct val="150000"/>
                        </a:lnSpc>
                        <a:spcBef>
                          <a:spcPts val="0"/>
                        </a:spcBef>
                        <a:spcAft>
                          <a:spcPts val="0"/>
                        </a:spcAft>
                        <a:buNone/>
                      </a:pPr>
                      <a:r>
                        <a:rPr b="1" lang="en" sz="1500"/>
                        <a:t>0.94</a:t>
                      </a:r>
                      <a:endParaRPr b="1" sz="1500"/>
                    </a:p>
                  </a:txBody>
                  <a:tcPr marT="63500" marB="63500" marR="63500" marL="63500"/>
                </a:tc>
                <a:tc>
                  <a:txBody>
                    <a:bodyPr/>
                    <a:lstStyle/>
                    <a:p>
                      <a:pPr indent="0" lvl="0" marL="0" rtl="0" algn="ctr">
                        <a:lnSpc>
                          <a:spcPct val="150000"/>
                        </a:lnSpc>
                        <a:spcBef>
                          <a:spcPts val="0"/>
                        </a:spcBef>
                        <a:spcAft>
                          <a:spcPts val="0"/>
                        </a:spcAft>
                        <a:buNone/>
                      </a:pPr>
                      <a:r>
                        <a:rPr b="1" lang="en" sz="1500"/>
                        <a:t>0.94</a:t>
                      </a:r>
                      <a:endParaRPr b="1" sz="1500"/>
                    </a:p>
                  </a:txBody>
                  <a:tcPr marT="63500" marB="63500" marR="63500" marL="63500"/>
                </a:tc>
                <a:tc>
                  <a:txBody>
                    <a:bodyPr/>
                    <a:lstStyle/>
                    <a:p>
                      <a:pPr indent="0" lvl="0" marL="0" rtl="0" algn="ctr">
                        <a:lnSpc>
                          <a:spcPct val="150000"/>
                        </a:lnSpc>
                        <a:spcBef>
                          <a:spcPts val="0"/>
                        </a:spcBef>
                        <a:spcAft>
                          <a:spcPts val="0"/>
                        </a:spcAft>
                        <a:buNone/>
                      </a:pPr>
                      <a:r>
                        <a:rPr b="1" lang="en" sz="1500"/>
                        <a:t>0.83</a:t>
                      </a:r>
                      <a:endParaRPr b="1" sz="1500"/>
                    </a:p>
                  </a:txBody>
                  <a:tcPr marT="63500" marB="63500" marR="63500" marL="63500"/>
                </a:tc>
                <a:tc>
                  <a:txBody>
                    <a:bodyPr/>
                    <a:lstStyle/>
                    <a:p>
                      <a:pPr indent="0" lvl="0" marL="0" rtl="0" algn="ctr">
                        <a:lnSpc>
                          <a:spcPct val="150000"/>
                        </a:lnSpc>
                        <a:spcBef>
                          <a:spcPts val="0"/>
                        </a:spcBef>
                        <a:spcAft>
                          <a:spcPts val="0"/>
                        </a:spcAft>
                        <a:buNone/>
                      </a:pPr>
                      <a:r>
                        <a:rPr b="1" lang="en" sz="1500"/>
                        <a:t>0.83</a:t>
                      </a:r>
                      <a:endParaRPr b="1" sz="1500"/>
                    </a:p>
                  </a:txBody>
                  <a:tcPr marT="63500" marB="63500" marR="63500" marL="63500"/>
                </a:tc>
                <a:tc>
                  <a:txBody>
                    <a:bodyPr/>
                    <a:lstStyle/>
                    <a:p>
                      <a:pPr indent="0" lvl="0" marL="0" rtl="0" algn="ctr">
                        <a:lnSpc>
                          <a:spcPct val="150000"/>
                        </a:lnSpc>
                        <a:spcBef>
                          <a:spcPts val="0"/>
                        </a:spcBef>
                        <a:spcAft>
                          <a:spcPts val="0"/>
                        </a:spcAft>
                        <a:buNone/>
                      </a:pPr>
                      <a:r>
                        <a:rPr b="1" lang="en" sz="1500"/>
                        <a:t>0.83</a:t>
                      </a:r>
                      <a:endParaRPr b="1" sz="1500"/>
                    </a:p>
                  </a:txBody>
                  <a:tcPr marT="63500" marB="63500" marR="63500" marL="6350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p:nvPr/>
        </p:nvSpPr>
        <p:spPr>
          <a:xfrm>
            <a:off x="6158125" y="3886200"/>
            <a:ext cx="2985900" cy="10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206" name="Google Shape;206;p30"/>
          <p:cNvPicPr preferRelativeResize="0"/>
          <p:nvPr/>
        </p:nvPicPr>
        <p:blipFill>
          <a:blip r:embed="rId3">
            <a:alphaModFix/>
          </a:blip>
          <a:stretch>
            <a:fillRect/>
          </a:stretch>
        </p:blipFill>
        <p:spPr>
          <a:xfrm>
            <a:off x="1248800" y="971725"/>
            <a:ext cx="6646401" cy="37498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p:nvPr/>
        </p:nvSpPr>
        <p:spPr>
          <a:xfrm>
            <a:off x="6158125" y="3886200"/>
            <a:ext cx="2985900" cy="10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13" name="Google Shape;213;p31"/>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
            </a:r>
            <a:r>
              <a:rPr lang="en"/>
              <a:t>ataset yang bervariasi akan menghindarkan model dari </a:t>
            </a:r>
            <a:r>
              <a:rPr i="1" lang="en"/>
              <a:t>overfitting</a:t>
            </a:r>
            <a:endParaRPr i="1"/>
          </a:p>
          <a:p>
            <a:pPr indent="-342900" lvl="0" marL="457200" rtl="0" algn="l">
              <a:spcBef>
                <a:spcPts val="0"/>
              </a:spcBef>
              <a:spcAft>
                <a:spcPts val="0"/>
              </a:spcAft>
              <a:buSzPts val="1800"/>
              <a:buChar char="●"/>
            </a:pPr>
            <a:r>
              <a:rPr lang="en"/>
              <a:t>Sharpening menghasilkan precision, recall, dan f1-score yang paling tinggi</a:t>
            </a:r>
            <a:endParaRPr/>
          </a:p>
          <a:p>
            <a:pPr indent="-342900" lvl="0" marL="457200" rtl="0" algn="l">
              <a:spcBef>
                <a:spcPts val="0"/>
              </a:spcBef>
              <a:spcAft>
                <a:spcPts val="0"/>
              </a:spcAft>
              <a:buSzPts val="1800"/>
              <a:buChar char="●"/>
            </a:pPr>
            <a:r>
              <a:rPr lang="en"/>
              <a:t>Setiap huruf rata-rata dapat terdeteksi dengan baik kecuali huruf E dan F</a:t>
            </a:r>
            <a:endParaRPr/>
          </a:p>
        </p:txBody>
      </p:sp>
      <p:pic>
        <p:nvPicPr>
          <p:cNvPr id="214" name="Google Shape;214;p31"/>
          <p:cNvPicPr preferRelativeResize="0"/>
          <p:nvPr/>
        </p:nvPicPr>
        <p:blipFill>
          <a:blip r:embed="rId3">
            <a:alphaModFix/>
          </a:blip>
          <a:stretch>
            <a:fillRect/>
          </a:stretch>
        </p:blipFill>
        <p:spPr>
          <a:xfrm>
            <a:off x="2139438" y="2050325"/>
            <a:ext cx="4865125" cy="28299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6" name="Google Shape;96;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457200" lvl="0" marL="0" rtl="0" algn="just">
              <a:lnSpc>
                <a:spcPct val="150000"/>
              </a:lnSpc>
              <a:spcBef>
                <a:spcPts val="0"/>
              </a:spcBef>
              <a:spcAft>
                <a:spcPts val="1200"/>
              </a:spcAft>
              <a:buNone/>
            </a:pPr>
            <a:r>
              <a:rPr lang="en"/>
              <a:t>Sign language merupakan bahasa yang digunakan untuk berkomunikasi dengan orang yang tuna rungu. Untuk berkomunikasi menggunakan sign language, diperlukan keterampilan dalam mengartikan sign language tersebut. Oleh karena itu, diperlukan sistem yang dapat mengklasifikasikan gambar bentuk tangan untuk Indonesian Sign Language.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20" name="Google Shape;220;p32"/>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Huruf C dan U terkadang sulit dibedakan karena klasifikasinya bersifat rotational invariance (hand sign U terlihat seperti hand sign C yang dirotasi)</a:t>
            </a:r>
            <a:endParaRPr/>
          </a:p>
        </p:txBody>
      </p:sp>
      <p:sp>
        <p:nvSpPr>
          <p:cNvPr id="221" name="Google Shape;221;p32"/>
          <p:cNvSpPr/>
          <p:nvPr/>
        </p:nvSpPr>
        <p:spPr>
          <a:xfrm>
            <a:off x="6158125" y="3886200"/>
            <a:ext cx="2985900" cy="10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2"/>
          <p:cNvPicPr preferRelativeResize="0"/>
          <p:nvPr/>
        </p:nvPicPr>
        <p:blipFill>
          <a:blip r:embed="rId3">
            <a:alphaModFix/>
          </a:blip>
          <a:stretch>
            <a:fillRect/>
          </a:stretch>
        </p:blipFill>
        <p:spPr>
          <a:xfrm>
            <a:off x="1904113" y="1763025"/>
            <a:ext cx="5335786" cy="31278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28" name="Google Shape;228;p33"/>
          <p:cNvSpPr txBox="1"/>
          <p:nvPr>
            <p:ph idx="1" type="body"/>
          </p:nvPr>
        </p:nvSpPr>
        <p:spPr>
          <a:xfrm>
            <a:off x="311700" y="1017800"/>
            <a:ext cx="8520600" cy="79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Huruf yang memiliki struktur yang hampir sama seperti huruf M dan N terkadang sulit dibedakan</a:t>
            </a:r>
            <a:endParaRPr/>
          </a:p>
        </p:txBody>
      </p:sp>
      <p:sp>
        <p:nvSpPr>
          <p:cNvPr id="229" name="Google Shape;229;p33"/>
          <p:cNvSpPr/>
          <p:nvPr/>
        </p:nvSpPr>
        <p:spPr>
          <a:xfrm>
            <a:off x="6158125" y="3886200"/>
            <a:ext cx="2985900" cy="10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3"/>
          <p:cNvPicPr preferRelativeResize="0"/>
          <p:nvPr/>
        </p:nvPicPr>
        <p:blipFill>
          <a:blip r:embed="rId3">
            <a:alphaModFix/>
          </a:blip>
          <a:stretch>
            <a:fillRect/>
          </a:stretch>
        </p:blipFill>
        <p:spPr>
          <a:xfrm>
            <a:off x="1860175" y="1763025"/>
            <a:ext cx="5423649" cy="31278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36" name="Google Shape;236;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514350" lvl="0" marL="457200" rtl="0" algn="just">
              <a:spcBef>
                <a:spcPts val="0"/>
              </a:spcBef>
              <a:spcAft>
                <a:spcPts val="0"/>
              </a:spcAft>
              <a:buNone/>
            </a:pPr>
            <a:r>
              <a:rPr lang="en"/>
              <a:t>Yunanda, A. B., et al. (2018). Pengenalan Bahasa Isyarat Indonesia (BISINDO) Untuk Karakter Huruf Dengan Menggunakan Microsoft Kinect. Fountain of Informatics Journal, 3(2), 41-45. http://dx.doi.org/10.21111/fij.v3i2.2469.</a:t>
            </a:r>
            <a:endParaRPr/>
          </a:p>
          <a:p>
            <a:pPr indent="-457200" lvl="0" marL="457200" rtl="0" algn="just">
              <a:spcBef>
                <a:spcPts val="1200"/>
              </a:spcBef>
              <a:spcAft>
                <a:spcPts val="0"/>
              </a:spcAft>
              <a:buNone/>
            </a:pPr>
            <a:r>
              <a:rPr lang="en"/>
              <a:t>Gupta, H., et al. (2019) . Sign Language Interpreter using Deep Learning. Retrieved from https://github.com/harshbg/Sign-Language-Interpreter-using-Deep-</a:t>
            </a:r>
            <a:endParaRPr>
              <a:solidFill>
                <a:srgbClr val="666666"/>
              </a:solidFill>
            </a:endParaRPr>
          </a:p>
          <a:p>
            <a:pPr indent="-457200" lvl="0" marL="914400" rtl="0" algn="just">
              <a:spcBef>
                <a:spcPts val="0"/>
              </a:spcBef>
              <a:spcAft>
                <a:spcPts val="0"/>
              </a:spcAft>
              <a:buNone/>
            </a:pPr>
            <a:r>
              <a:rPr lang="en"/>
              <a:t>Learning.</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Works</a:t>
            </a:r>
            <a:endParaRPr/>
          </a:p>
        </p:txBody>
      </p:sp>
      <p:sp>
        <p:nvSpPr>
          <p:cNvPr id="102" name="Google Shape;102;p15"/>
          <p:cNvSpPr txBox="1"/>
          <p:nvPr>
            <p:ph idx="1" type="body"/>
          </p:nvPr>
        </p:nvSpPr>
        <p:spPr>
          <a:xfrm>
            <a:off x="311700" y="1229875"/>
            <a:ext cx="80565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Sign Language Interpreter using Deep Learning</a:t>
            </a:r>
            <a:r>
              <a:rPr lang="en"/>
              <a:t> (Gupta et al., 2019)</a:t>
            </a:r>
            <a:endParaRPr/>
          </a:p>
          <a:p>
            <a:pPr indent="-342900" lvl="0" marL="457200" rtl="0" algn="l">
              <a:spcBef>
                <a:spcPts val="1200"/>
              </a:spcBef>
              <a:spcAft>
                <a:spcPts val="0"/>
              </a:spcAft>
              <a:buSzPts val="1800"/>
              <a:buChar char="●"/>
            </a:pPr>
            <a:r>
              <a:rPr b="1" lang="en"/>
              <a:t>Metode:</a:t>
            </a:r>
            <a:r>
              <a:rPr lang="en"/>
              <a:t> Deep Learning, CNN Model.</a:t>
            </a:r>
            <a:endParaRPr/>
          </a:p>
          <a:p>
            <a:pPr indent="-342900" lvl="0" marL="457200" rtl="0" algn="l">
              <a:spcBef>
                <a:spcPts val="0"/>
              </a:spcBef>
              <a:spcAft>
                <a:spcPts val="0"/>
              </a:spcAft>
              <a:buSzPts val="1800"/>
              <a:buChar char="●"/>
            </a:pPr>
            <a:r>
              <a:rPr b="1" lang="en"/>
              <a:t>Dataset:</a:t>
            </a:r>
            <a:r>
              <a:rPr lang="en"/>
              <a:t> American Sign Language gestures.	</a:t>
            </a:r>
            <a:endParaRPr/>
          </a:p>
          <a:p>
            <a:pPr indent="-342900" lvl="0" marL="457200" rtl="0" algn="l">
              <a:spcBef>
                <a:spcPts val="0"/>
              </a:spcBef>
              <a:spcAft>
                <a:spcPts val="0"/>
              </a:spcAft>
              <a:buSzPts val="1800"/>
              <a:buChar char="●"/>
            </a:pPr>
            <a:r>
              <a:rPr b="1" lang="en"/>
              <a:t>Hasil:</a:t>
            </a:r>
            <a:r>
              <a:rPr lang="en"/>
              <a:t> Mampu mengklasifikasi sign language dengan akurasi &gt;96%.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Works</a:t>
            </a:r>
            <a:endParaRPr/>
          </a:p>
        </p:txBody>
      </p:sp>
      <p:sp>
        <p:nvSpPr>
          <p:cNvPr id="108" name="Google Shape;108;p16"/>
          <p:cNvSpPr txBox="1"/>
          <p:nvPr>
            <p:ph idx="1" type="body"/>
          </p:nvPr>
        </p:nvSpPr>
        <p:spPr>
          <a:xfrm>
            <a:off x="311700" y="1182725"/>
            <a:ext cx="8520600" cy="35343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a:t>Pengenalan Bahasa Isyarat Indonesia (BISINDO) Untuk Karakter Huruf Dengan Menggunakan Microsoft Kinect</a:t>
            </a:r>
            <a:r>
              <a:rPr lang="en"/>
              <a:t> (Yunanda et al., 2018)</a:t>
            </a:r>
            <a:endParaRPr/>
          </a:p>
          <a:p>
            <a:pPr indent="-342900" lvl="0" marL="457200" rtl="0" algn="l">
              <a:lnSpc>
                <a:spcPct val="115000"/>
              </a:lnSpc>
              <a:spcBef>
                <a:spcPts val="1200"/>
              </a:spcBef>
              <a:spcAft>
                <a:spcPts val="0"/>
              </a:spcAft>
              <a:buSzPts val="1800"/>
              <a:buChar char="●"/>
            </a:pPr>
            <a:r>
              <a:rPr b="1" lang="en"/>
              <a:t>Metode: </a:t>
            </a:r>
            <a:r>
              <a:rPr lang="en"/>
              <a:t>Hidden Markov Model (HMM)</a:t>
            </a:r>
            <a:endParaRPr/>
          </a:p>
          <a:p>
            <a:pPr indent="-342900" lvl="0" marL="457200" rtl="0" algn="l">
              <a:lnSpc>
                <a:spcPct val="115000"/>
              </a:lnSpc>
              <a:spcBef>
                <a:spcPts val="0"/>
              </a:spcBef>
              <a:spcAft>
                <a:spcPts val="0"/>
              </a:spcAft>
              <a:buSzPts val="1800"/>
              <a:buChar char="●"/>
            </a:pPr>
            <a:r>
              <a:rPr b="1" lang="en"/>
              <a:t>Dataset: </a:t>
            </a:r>
            <a:r>
              <a:rPr lang="en"/>
              <a:t>Gerakan tangan yang diambil dengan menggunakan Microsoft Kinect meliputi:</a:t>
            </a:r>
            <a:endParaRPr/>
          </a:p>
          <a:p>
            <a:pPr indent="-342900" lvl="0" marL="914400" rtl="0" algn="l">
              <a:lnSpc>
                <a:spcPct val="115000"/>
              </a:lnSpc>
              <a:spcBef>
                <a:spcPts val="0"/>
              </a:spcBef>
              <a:spcAft>
                <a:spcPts val="0"/>
              </a:spcAft>
              <a:buSzPts val="1800"/>
              <a:buChar char="❖"/>
            </a:pPr>
            <a:r>
              <a:rPr lang="en"/>
              <a:t>Huruf: a, i, u, e, o. </a:t>
            </a:r>
            <a:endParaRPr/>
          </a:p>
          <a:p>
            <a:pPr indent="-342900" lvl="0" marL="914400" rtl="0" algn="l">
              <a:lnSpc>
                <a:spcPct val="115000"/>
              </a:lnSpc>
              <a:spcBef>
                <a:spcPts val="0"/>
              </a:spcBef>
              <a:spcAft>
                <a:spcPts val="0"/>
              </a:spcAft>
              <a:buSzPts val="1800"/>
              <a:buChar char="❖"/>
            </a:pPr>
            <a:r>
              <a:rPr lang="en"/>
              <a:t>Kata: berita, kunjung, rambut</a:t>
            </a:r>
            <a:endParaRPr/>
          </a:p>
          <a:p>
            <a:pPr indent="-342900" lvl="0" marL="457200" rtl="0" algn="l">
              <a:lnSpc>
                <a:spcPct val="115000"/>
              </a:lnSpc>
              <a:spcBef>
                <a:spcPts val="0"/>
              </a:spcBef>
              <a:spcAft>
                <a:spcPts val="0"/>
              </a:spcAft>
              <a:buSzPts val="1800"/>
              <a:buChar char="●"/>
            </a:pPr>
            <a:r>
              <a:rPr b="1" lang="en"/>
              <a:t>Hasil:</a:t>
            </a:r>
            <a:r>
              <a:rPr lang="en"/>
              <a:t> Uji coba dilakukan dengan pengambilan gerakan tangan dengan jarak 80 cm dan 150 cm dari sensor. Hasilnya adalah akurasi antara 75% untuk jarak 150 cm dan 87,5% untuk jarak 80 cm.</a:t>
            </a:r>
            <a:endParaRPr/>
          </a:p>
          <a:p>
            <a:pPr indent="0" lvl="0" marL="457200" rtl="0" algn="l">
              <a:lnSpc>
                <a:spcPct val="115000"/>
              </a:lnSpc>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14" name="Google Shape;114;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Sumber Data:</a:t>
            </a:r>
            <a:endParaRPr b="1"/>
          </a:p>
          <a:p>
            <a:pPr indent="-342900" lvl="0" marL="457200" rtl="0" algn="l">
              <a:spcBef>
                <a:spcPts val="0"/>
              </a:spcBef>
              <a:spcAft>
                <a:spcPts val="0"/>
              </a:spcAft>
              <a:buSzPts val="1800"/>
              <a:buChar char="●"/>
            </a:pPr>
            <a:r>
              <a:rPr lang="en"/>
              <a:t>Dataset BISINDO</a:t>
            </a:r>
            <a:endParaRPr/>
          </a:p>
          <a:p>
            <a:pPr indent="457200" lvl="0" marL="0" rtl="0" algn="l">
              <a:spcBef>
                <a:spcPts val="0"/>
              </a:spcBef>
              <a:spcAft>
                <a:spcPts val="0"/>
              </a:spcAft>
              <a:buNone/>
            </a:pPr>
            <a:r>
              <a:rPr lang="en"/>
              <a:t>URL: </a:t>
            </a:r>
            <a:r>
              <a:rPr lang="en" u="sng">
                <a:solidFill>
                  <a:schemeClr val="hlink"/>
                </a:solidFill>
                <a:hlinkClick r:id="rId3"/>
              </a:rPr>
              <a:t>https://www.kaggle.com/idhamozi/indonesian-sign-language-bisindo</a:t>
            </a:r>
            <a:r>
              <a:rPr lang="en"/>
              <a:t>.</a:t>
            </a:r>
            <a:endParaRPr/>
          </a:p>
          <a:p>
            <a:pPr indent="-342900" lvl="0" marL="457200" rtl="0" algn="l">
              <a:spcBef>
                <a:spcPts val="0"/>
              </a:spcBef>
              <a:spcAft>
                <a:spcPts val="0"/>
              </a:spcAft>
              <a:buSzPts val="1800"/>
              <a:buChar char="●"/>
            </a:pPr>
            <a:r>
              <a:rPr lang="en"/>
              <a:t>Dataset hasil foto sendiri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20" name="Google Shape;120;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Dataset Pengujian 1</a:t>
            </a:r>
            <a:endParaRPr b="1"/>
          </a:p>
          <a:p>
            <a:pPr indent="-342900" lvl="0" marL="457200" rtl="0" algn="l">
              <a:spcBef>
                <a:spcPts val="0"/>
              </a:spcBef>
              <a:spcAft>
                <a:spcPts val="0"/>
              </a:spcAft>
              <a:buSzPts val="1800"/>
              <a:buChar char="●"/>
            </a:pPr>
            <a:r>
              <a:rPr b="1" lang="en"/>
              <a:t>Training Data</a:t>
            </a:r>
            <a:endParaRPr b="1"/>
          </a:p>
          <a:p>
            <a:pPr indent="-342900" lvl="0" marL="914400" rtl="0" algn="l">
              <a:spcBef>
                <a:spcPts val="0"/>
              </a:spcBef>
              <a:spcAft>
                <a:spcPts val="0"/>
              </a:spcAft>
              <a:buSzPts val="1800"/>
              <a:buChar char="❖"/>
            </a:pPr>
            <a:r>
              <a:rPr lang="en"/>
              <a:t>64 foto tangan dari dataset BISINDO </a:t>
            </a:r>
            <a:endParaRPr/>
          </a:p>
          <a:p>
            <a:pPr indent="-342900" lvl="0" marL="914400" rtl="0" algn="l">
              <a:spcBef>
                <a:spcPts val="0"/>
              </a:spcBef>
              <a:spcAft>
                <a:spcPts val="0"/>
              </a:spcAft>
              <a:buSzPts val="1800"/>
              <a:buChar char="❖"/>
            </a:pPr>
            <a:r>
              <a:rPr b="1" lang="en"/>
              <a:t>Total:</a:t>
            </a:r>
            <a:r>
              <a:rPr lang="en"/>
              <a:t> 1728 foto (64 foto per kelas)</a:t>
            </a:r>
            <a:endParaRPr/>
          </a:p>
          <a:p>
            <a:pPr indent="-342900" lvl="0" marL="457200" rtl="0" algn="l">
              <a:spcBef>
                <a:spcPts val="0"/>
              </a:spcBef>
              <a:spcAft>
                <a:spcPts val="0"/>
              </a:spcAft>
              <a:buSzPts val="1800"/>
              <a:buChar char="●"/>
            </a:pPr>
            <a:r>
              <a:rPr b="1" lang="en"/>
              <a:t>Testing Data</a:t>
            </a:r>
            <a:endParaRPr b="1"/>
          </a:p>
          <a:p>
            <a:pPr indent="-342900" lvl="0" marL="914400" rtl="0" algn="l">
              <a:spcBef>
                <a:spcPts val="0"/>
              </a:spcBef>
              <a:spcAft>
                <a:spcPts val="0"/>
              </a:spcAft>
              <a:buSzPts val="1800"/>
              <a:buChar char="❖"/>
            </a:pPr>
            <a:r>
              <a:rPr lang="en"/>
              <a:t>2 foto tangan Henry per kelas</a:t>
            </a:r>
            <a:endParaRPr/>
          </a:p>
          <a:p>
            <a:pPr indent="-342900" lvl="0" marL="914400" rtl="0" algn="l">
              <a:spcBef>
                <a:spcPts val="0"/>
              </a:spcBef>
              <a:spcAft>
                <a:spcPts val="0"/>
              </a:spcAft>
              <a:buSzPts val="1800"/>
              <a:buChar char="❖"/>
            </a:pPr>
            <a:r>
              <a:rPr b="1" lang="en"/>
              <a:t>Total:</a:t>
            </a:r>
            <a:r>
              <a:rPr lang="en"/>
              <a:t> 54 foto (2 foto per kelas)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26" name="Google Shape;126;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Dataset Pengujian 2</a:t>
            </a:r>
            <a:endParaRPr b="1"/>
          </a:p>
          <a:p>
            <a:pPr indent="-342900" lvl="0" marL="457200" rtl="0" algn="l">
              <a:spcBef>
                <a:spcPts val="0"/>
              </a:spcBef>
              <a:spcAft>
                <a:spcPts val="0"/>
              </a:spcAft>
              <a:buSzPts val="1800"/>
              <a:buChar char="●"/>
            </a:pPr>
            <a:r>
              <a:rPr b="1" lang="en"/>
              <a:t>Training Data</a:t>
            </a:r>
            <a:endParaRPr b="1"/>
          </a:p>
          <a:p>
            <a:pPr indent="-342900" lvl="0" marL="914400" rtl="0" algn="l">
              <a:spcBef>
                <a:spcPts val="0"/>
              </a:spcBef>
              <a:spcAft>
                <a:spcPts val="0"/>
              </a:spcAft>
              <a:buSzPts val="1800"/>
              <a:buChar char="❖"/>
            </a:pPr>
            <a:r>
              <a:rPr lang="en"/>
              <a:t>10 foto tangan Andrew per kelas</a:t>
            </a:r>
            <a:endParaRPr/>
          </a:p>
          <a:p>
            <a:pPr indent="-342900" lvl="0" marL="914400" rtl="0" algn="l">
              <a:spcBef>
                <a:spcPts val="0"/>
              </a:spcBef>
              <a:spcAft>
                <a:spcPts val="0"/>
              </a:spcAft>
              <a:buSzPts val="1800"/>
              <a:buChar char="❖"/>
            </a:pPr>
            <a:r>
              <a:rPr lang="en"/>
              <a:t>10 foto tangan Enrico per kelas</a:t>
            </a:r>
            <a:endParaRPr/>
          </a:p>
          <a:p>
            <a:pPr indent="-342900" lvl="0" marL="914400" rtl="0" algn="l">
              <a:spcBef>
                <a:spcPts val="0"/>
              </a:spcBef>
              <a:spcAft>
                <a:spcPts val="0"/>
              </a:spcAft>
              <a:buSzPts val="1800"/>
              <a:buChar char="❖"/>
            </a:pPr>
            <a:r>
              <a:rPr lang="en"/>
              <a:t>10 foto tangan Gregorius per kelas</a:t>
            </a:r>
            <a:endParaRPr/>
          </a:p>
          <a:p>
            <a:pPr indent="-342900" lvl="0" marL="914400" rtl="0" algn="l">
              <a:spcBef>
                <a:spcPts val="0"/>
              </a:spcBef>
              <a:spcAft>
                <a:spcPts val="0"/>
              </a:spcAft>
              <a:buSzPts val="1800"/>
              <a:buChar char="❖"/>
            </a:pPr>
            <a:r>
              <a:rPr lang="en"/>
              <a:t>10 foto tangan Henry per kelas</a:t>
            </a:r>
            <a:endParaRPr/>
          </a:p>
          <a:p>
            <a:pPr indent="-342900" lvl="0" marL="914400" rtl="0" algn="l">
              <a:spcBef>
                <a:spcPts val="0"/>
              </a:spcBef>
              <a:spcAft>
                <a:spcPts val="0"/>
              </a:spcAft>
              <a:buSzPts val="1800"/>
              <a:buChar char="❖"/>
            </a:pPr>
            <a:r>
              <a:rPr lang="en"/>
              <a:t>10 foto tangan Nicholas per kelas</a:t>
            </a:r>
            <a:endParaRPr/>
          </a:p>
          <a:p>
            <a:pPr indent="-342900" lvl="0" marL="914400" rtl="0" algn="l">
              <a:spcBef>
                <a:spcPts val="0"/>
              </a:spcBef>
              <a:spcAft>
                <a:spcPts val="0"/>
              </a:spcAft>
              <a:buSzPts val="1800"/>
              <a:buChar char="❖"/>
            </a:pPr>
            <a:r>
              <a:rPr lang="en"/>
              <a:t>10 foto tangan dari dataset BISINDO per kelas</a:t>
            </a:r>
            <a:endParaRPr/>
          </a:p>
          <a:p>
            <a:pPr indent="-342900" lvl="0" marL="914400" rtl="0" algn="l">
              <a:spcBef>
                <a:spcPts val="0"/>
              </a:spcBef>
              <a:spcAft>
                <a:spcPts val="0"/>
              </a:spcAft>
              <a:buSzPts val="1800"/>
              <a:buChar char="❖"/>
            </a:pPr>
            <a:r>
              <a:rPr b="1" lang="en"/>
              <a:t>Total:</a:t>
            </a:r>
            <a:r>
              <a:rPr lang="en"/>
              <a:t> 1620 foto (60 foto per kelas)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32" name="Google Shape;132;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Dataset Pengujian 2 (cont.)</a:t>
            </a:r>
            <a:endParaRPr b="1"/>
          </a:p>
          <a:p>
            <a:pPr indent="-342900" lvl="0" marL="457200" rtl="0" algn="l">
              <a:spcBef>
                <a:spcPts val="0"/>
              </a:spcBef>
              <a:spcAft>
                <a:spcPts val="0"/>
              </a:spcAft>
              <a:buSzPts val="1800"/>
              <a:buChar char="●"/>
            </a:pPr>
            <a:r>
              <a:rPr b="1" lang="en"/>
              <a:t>Seen Testing Data</a:t>
            </a:r>
            <a:r>
              <a:rPr lang="en"/>
              <a:t> (Tangan terdapat pada training data)</a:t>
            </a:r>
            <a:endParaRPr/>
          </a:p>
          <a:p>
            <a:pPr indent="-342900" lvl="0" marL="914400" rtl="0" algn="l">
              <a:spcBef>
                <a:spcPts val="0"/>
              </a:spcBef>
              <a:spcAft>
                <a:spcPts val="0"/>
              </a:spcAft>
              <a:buSzPts val="1800"/>
              <a:buChar char="❖"/>
            </a:pPr>
            <a:r>
              <a:rPr lang="en"/>
              <a:t>2 foto tangan Andrew per kelas</a:t>
            </a:r>
            <a:endParaRPr/>
          </a:p>
          <a:p>
            <a:pPr indent="-342900" lvl="0" marL="914400" rtl="0" algn="l">
              <a:spcBef>
                <a:spcPts val="0"/>
              </a:spcBef>
              <a:spcAft>
                <a:spcPts val="0"/>
              </a:spcAft>
              <a:buSzPts val="1800"/>
              <a:buChar char="❖"/>
            </a:pPr>
            <a:r>
              <a:rPr lang="en"/>
              <a:t>2 foto tangan Enrico per kelas</a:t>
            </a:r>
            <a:endParaRPr/>
          </a:p>
          <a:p>
            <a:pPr indent="-342900" lvl="0" marL="914400" rtl="0" algn="l">
              <a:spcBef>
                <a:spcPts val="0"/>
              </a:spcBef>
              <a:spcAft>
                <a:spcPts val="0"/>
              </a:spcAft>
              <a:buSzPts val="1800"/>
              <a:buChar char="❖"/>
            </a:pPr>
            <a:r>
              <a:rPr lang="en"/>
              <a:t>2 foto tangan Gregorius per kelas</a:t>
            </a:r>
            <a:endParaRPr/>
          </a:p>
          <a:p>
            <a:pPr indent="-342900" lvl="0" marL="914400" rtl="0" algn="l">
              <a:spcBef>
                <a:spcPts val="0"/>
              </a:spcBef>
              <a:spcAft>
                <a:spcPts val="0"/>
              </a:spcAft>
              <a:buSzPts val="1800"/>
              <a:buChar char="❖"/>
            </a:pPr>
            <a:r>
              <a:rPr lang="en"/>
              <a:t>2 foto tangan Henry per kelas</a:t>
            </a:r>
            <a:endParaRPr/>
          </a:p>
          <a:p>
            <a:pPr indent="-342900" lvl="0" marL="914400" rtl="0" algn="l">
              <a:spcBef>
                <a:spcPts val="0"/>
              </a:spcBef>
              <a:spcAft>
                <a:spcPts val="0"/>
              </a:spcAft>
              <a:buSzPts val="1800"/>
              <a:buChar char="❖"/>
            </a:pPr>
            <a:r>
              <a:rPr lang="en"/>
              <a:t>2 foto tangan Nicholas per kelas</a:t>
            </a:r>
            <a:endParaRPr/>
          </a:p>
          <a:p>
            <a:pPr indent="-342900" lvl="0" marL="914400" rtl="0" algn="l">
              <a:spcBef>
                <a:spcPts val="0"/>
              </a:spcBef>
              <a:spcAft>
                <a:spcPts val="0"/>
              </a:spcAft>
              <a:buSzPts val="1800"/>
              <a:buChar char="❖"/>
            </a:pPr>
            <a:r>
              <a:rPr lang="en"/>
              <a:t>2 foto tangan dari dataset BISINDO per kelas</a:t>
            </a:r>
            <a:endParaRPr/>
          </a:p>
          <a:p>
            <a:pPr indent="-342900" lvl="0" marL="914400" rtl="0" algn="l">
              <a:spcBef>
                <a:spcPts val="0"/>
              </a:spcBef>
              <a:spcAft>
                <a:spcPts val="0"/>
              </a:spcAft>
              <a:buSzPts val="1800"/>
              <a:buChar char="❖"/>
            </a:pPr>
            <a:r>
              <a:rPr b="1" lang="en"/>
              <a:t>Total:</a:t>
            </a:r>
            <a:r>
              <a:rPr lang="en"/>
              <a:t> 324 foto (12 foto per kelas)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38" name="Google Shape;138;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Dataset Pengujian 2 (cont.)</a:t>
            </a:r>
            <a:endParaRPr b="1"/>
          </a:p>
          <a:p>
            <a:pPr indent="-342900" lvl="0" marL="457200" rtl="0" algn="l">
              <a:spcBef>
                <a:spcPts val="0"/>
              </a:spcBef>
              <a:spcAft>
                <a:spcPts val="0"/>
              </a:spcAft>
              <a:buSzPts val="1800"/>
              <a:buChar char="●"/>
            </a:pPr>
            <a:r>
              <a:rPr b="1" lang="en"/>
              <a:t>Unseen Testing Data</a:t>
            </a:r>
            <a:r>
              <a:rPr lang="en"/>
              <a:t> (Tangan tidak terdapat pada training data)</a:t>
            </a:r>
            <a:endParaRPr/>
          </a:p>
          <a:p>
            <a:pPr indent="-342900" lvl="0" marL="914400" rtl="0" algn="l">
              <a:spcBef>
                <a:spcPts val="0"/>
              </a:spcBef>
              <a:spcAft>
                <a:spcPts val="0"/>
              </a:spcAft>
              <a:buSzPts val="1800"/>
              <a:buChar char="❖"/>
            </a:pPr>
            <a:r>
              <a:rPr lang="en"/>
              <a:t>15 foto tangan Tomy per kelas</a:t>
            </a:r>
            <a:endParaRPr/>
          </a:p>
          <a:p>
            <a:pPr indent="-342900" lvl="0" marL="914400" rtl="0" algn="l">
              <a:spcBef>
                <a:spcPts val="0"/>
              </a:spcBef>
              <a:spcAft>
                <a:spcPts val="0"/>
              </a:spcAft>
              <a:buSzPts val="1800"/>
              <a:buChar char="❖"/>
            </a:pPr>
            <a:r>
              <a:rPr b="1" lang="en"/>
              <a:t>Total:</a:t>
            </a:r>
            <a:r>
              <a:rPr lang="en"/>
              <a:t> 405 foto (15 foto per kelas)</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